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2"/>
  </p:notesMasterIdLst>
  <p:handoutMasterIdLst>
    <p:handoutMasterId r:id="rId23"/>
  </p:handoutMasterIdLst>
  <p:sldIdLst>
    <p:sldId id="312" r:id="rId2"/>
    <p:sldId id="313" r:id="rId3"/>
    <p:sldId id="323" r:id="rId4"/>
    <p:sldId id="339" r:id="rId5"/>
    <p:sldId id="337" r:id="rId6"/>
    <p:sldId id="338" r:id="rId7"/>
    <p:sldId id="306" r:id="rId8"/>
    <p:sldId id="307" r:id="rId9"/>
    <p:sldId id="320" r:id="rId10"/>
    <p:sldId id="324" r:id="rId11"/>
    <p:sldId id="325" r:id="rId12"/>
    <p:sldId id="311" r:id="rId13"/>
    <p:sldId id="308" r:id="rId14"/>
    <p:sldId id="309" r:id="rId15"/>
    <p:sldId id="310" r:id="rId16"/>
    <p:sldId id="326" r:id="rId17"/>
    <p:sldId id="340" r:id="rId18"/>
    <p:sldId id="303" r:id="rId19"/>
    <p:sldId id="327" r:id="rId20"/>
    <p:sldId id="328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8147" autoAdjust="0"/>
  </p:normalViewPr>
  <p:slideViewPr>
    <p:cSldViewPr>
      <p:cViewPr varScale="1">
        <p:scale>
          <a:sx n="94" d="100"/>
          <a:sy n="94" d="100"/>
        </p:scale>
        <p:origin x="5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3A5C7-DE10-48FF-BC1D-0BA3F7E4112D}" type="datetimeFigureOut">
              <a:rPr lang="hr-HR" smtClean="0"/>
              <a:pPr/>
              <a:t>24.11.2017.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62E6A-81E9-496D-AD8A-1425CD33E0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1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995A5-52E8-4497-963B-B10F0863D9A5}" type="datetimeFigureOut">
              <a:rPr lang="hr-HR" smtClean="0"/>
              <a:pPr/>
              <a:t>24.11.2017.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19F09-D7F7-42B6-B229-F579CA139E0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571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http://searchengineland.com/semantic-search-what-is-it-how-are-major-search-and-social-engines-use-it-part-1-133160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9F09-D7F7-42B6-B229-F579CA139E0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Kliknite da biste uredili stil naslova matrice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Kliknite da biste uredili stil podnaslova matrice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AF25-03E7-4162-AB92-C0D71D1D5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9A05-FE54-4C0D-8872-F886E75AC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E9BD-8580-4EE1-BFA0-8AA1A1710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7C85-BE3F-4369-BE18-33D8D06A5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3A22-A48F-4808-A50E-EBCEF85C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DC241-46CC-4361-A0D4-CBEDA26F3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BC08F-E309-457D-8B61-BDF80029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A42E-BEA1-4395-ADAB-EC66FD947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E6C43-0611-4F21-A1FB-3AFF35FF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3F1-BE88-4851-8F0B-E6420136E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765E-7ABE-48EB-A610-12AED0F1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Kliknite da biste uredili stilove teksta matrice</a:t>
            </a:r>
          </a:p>
          <a:p>
            <a:pPr lvl="1"/>
            <a:r>
              <a:rPr lang="en-US"/>
              <a:t>Druga razina</a:t>
            </a:r>
          </a:p>
          <a:p>
            <a:pPr lvl="2"/>
            <a:r>
              <a:rPr lang="en-US"/>
              <a:t>Treća razina</a:t>
            </a:r>
          </a:p>
          <a:p>
            <a:pPr lvl="3"/>
            <a:r>
              <a:rPr lang="en-US"/>
              <a:t>Četvrta razina</a:t>
            </a:r>
          </a:p>
          <a:p>
            <a:pPr lvl="4"/>
            <a:r>
              <a:rPr lang="en-US"/>
              <a:t>Peta razina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2D1EDE3-C697-4BA8-93FD-F650EE4DB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kduckgo.com/" TargetMode="External"/><Relationship Id="rId7" Type="http://schemas.openxmlformats.org/officeDocument/2006/relationships/hyperlink" Target="http://www.opinioncraw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nsebot.com/" TargetMode="External"/><Relationship Id="rId5" Type="http://schemas.openxmlformats.org/officeDocument/2006/relationships/hyperlink" Target="https://startpage.com/eng/" TargetMode="External"/><Relationship Id="rId4" Type="http://schemas.openxmlformats.org/officeDocument/2006/relationships/hyperlink" Target="https://www.ixquick.com/e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cholar.google.com" TargetMode="External"/><Relationship Id="rId7" Type="http://schemas.openxmlformats.org/officeDocument/2006/relationships/hyperlink" Target="http://www.medna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eye.com/" TargetMode="External"/><Relationship Id="rId5" Type="http://schemas.openxmlformats.org/officeDocument/2006/relationships/hyperlink" Target="http://biznar.com/" TargetMode="External"/><Relationship Id="rId4" Type="http://schemas.openxmlformats.org/officeDocument/2006/relationships/hyperlink" Target="http://www.wolframalpha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ippy.com/" TargetMode="External"/><Relationship Id="rId4" Type="http://schemas.openxmlformats.org/officeDocument/2006/relationships/hyperlink" Target="http://fefoo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moz.or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twitter.com/search?q=@mashable" TargetMode="External"/><Relationship Id="rId13" Type="http://schemas.openxmlformats.org/officeDocument/2006/relationships/hyperlink" Target="http://search.twitter.com/search?q=traffic+?" TargetMode="External"/><Relationship Id="rId3" Type="http://schemas.openxmlformats.org/officeDocument/2006/relationships/hyperlink" Target="http://www.social-searcher.com/" TargetMode="External"/><Relationship Id="rId7" Type="http://schemas.openxmlformats.org/officeDocument/2006/relationships/hyperlink" Target="http://search.twitter.com/search?q=to:techcrunch" TargetMode="External"/><Relationship Id="rId12" Type="http://schemas.openxmlformats.org/officeDocument/2006/relationships/hyperlink" Target="http://search.twitter.com/search?q=flight+:(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rch.twitter.com/search?q=from:alexiskold" TargetMode="External"/><Relationship Id="rId11" Type="http://schemas.openxmlformats.org/officeDocument/2006/relationships/hyperlink" Target="http://search.twitter.com/search?q=movie+-scary+:)" TargetMode="External"/><Relationship Id="rId5" Type="http://schemas.openxmlformats.org/officeDocument/2006/relationships/hyperlink" Target="http://search.twitter.com/search?q=" TargetMode="External"/><Relationship Id="rId10" Type="http://schemas.openxmlformats.org/officeDocument/2006/relationships/hyperlink" Target="http://search.twitter.com/search?q=superhero+since:2011-06-24" TargetMode="External"/><Relationship Id="rId4" Type="http://schemas.openxmlformats.org/officeDocument/2006/relationships/hyperlink" Target="http://tweetreach.com/" TargetMode="External"/><Relationship Id="rId9" Type="http://schemas.openxmlformats.org/officeDocument/2006/relationships/hyperlink" Target="http://search.twitter.com/search?q=%22happy+hour%22+near:%22san+francisco%2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woogle.umbc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edly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://www.citeulike.org/" TargetMode="External"/><Relationship Id="rId7" Type="http://schemas.openxmlformats.org/officeDocument/2006/relationships/hyperlink" Target="http://www.storify.com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igo.com/" TargetMode="External"/><Relationship Id="rId11" Type="http://schemas.openxmlformats.org/officeDocument/2006/relationships/hyperlink" Target="http://stats.datacite.org/" TargetMode="External"/><Relationship Id="rId5" Type="http://schemas.openxmlformats.org/officeDocument/2006/relationships/hyperlink" Target="http://www.icyte.com/users/home" TargetMode="External"/><Relationship Id="rId10" Type="http://schemas.openxmlformats.org/officeDocument/2006/relationships/hyperlink" Target="http://www.scoop.it/" TargetMode="External"/><Relationship Id="rId4" Type="http://schemas.openxmlformats.org/officeDocument/2006/relationships/hyperlink" Target="http://www.stumbleupon.com/" TargetMode="External"/><Relationship Id="rId9" Type="http://schemas.openxmlformats.org/officeDocument/2006/relationships/hyperlink" Target="http://paper.l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3data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cse/" TargetMode="External"/><Relationship Id="rId4" Type="http://schemas.openxmlformats.org/officeDocument/2006/relationships/hyperlink" Target="http://www.squidoo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docs/ful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ools.ranksider.com/rich-snippe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ov.okfn.org/dataset/lov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dodds.com/foaf/foaf-a-mat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infolab.stanford.edu/~backrub/googl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rchmetrics.com/knowledge-base/ranking-facto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Površinski/dubinski web</a:t>
            </a:r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sz="1600" dirty="0"/>
              <a:t>Internetski sadržaj: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Površinski web – </a:t>
            </a:r>
            <a:r>
              <a:rPr lang="hr-HR" sz="1400" i="1" dirty="0" err="1"/>
              <a:t>surface</a:t>
            </a:r>
            <a:r>
              <a:rPr lang="hr-HR" sz="1400" i="1" dirty="0"/>
              <a:t> </a:t>
            </a:r>
            <a:r>
              <a:rPr lang="hr-HR" sz="1400" i="1" dirty="0" err="1"/>
              <a:t>web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sz="1400" dirty="0"/>
              <a:t>Dubinski web – </a:t>
            </a:r>
            <a:r>
              <a:rPr lang="hr-HR" sz="1400" i="1" dirty="0" err="1"/>
              <a:t>deep</a:t>
            </a:r>
            <a:r>
              <a:rPr lang="hr-HR" sz="1400" i="1" dirty="0"/>
              <a:t> </a:t>
            </a:r>
            <a:r>
              <a:rPr lang="hr-HR" sz="1400" i="1" dirty="0" err="1"/>
              <a:t>web</a:t>
            </a:r>
            <a:r>
              <a:rPr lang="hr-HR" sz="1400" dirty="0"/>
              <a:t>, </a:t>
            </a:r>
            <a:r>
              <a:rPr lang="hr-HR" sz="1400" i="1" dirty="0" err="1"/>
              <a:t>invisible</a:t>
            </a:r>
            <a:r>
              <a:rPr lang="hr-HR" sz="1400" i="1" dirty="0"/>
              <a:t> </a:t>
            </a:r>
            <a:r>
              <a:rPr lang="hr-HR" sz="1400" i="1" dirty="0" err="1"/>
              <a:t>web</a:t>
            </a:r>
            <a:r>
              <a:rPr lang="hr-HR" sz="1400" dirty="0"/>
              <a:t>, </a:t>
            </a:r>
            <a:r>
              <a:rPr lang="hr-HR" sz="1400" i="1" dirty="0" err="1"/>
              <a:t>hidden</a:t>
            </a:r>
            <a:r>
              <a:rPr lang="hr-HR" sz="1400" i="1" dirty="0"/>
              <a:t> </a:t>
            </a:r>
            <a:r>
              <a:rPr lang="hr-HR" sz="1400" i="1" dirty="0" err="1"/>
              <a:t>web</a:t>
            </a:r>
            <a:r>
              <a:rPr lang="hr-HR" sz="1400" dirty="0"/>
              <a:t>, </a:t>
            </a:r>
            <a:r>
              <a:rPr lang="hr-HR" sz="1400" i="1" dirty="0" err="1"/>
              <a:t>darkweb</a:t>
            </a:r>
            <a:r>
              <a:rPr lang="hr-HR" sz="1400" dirty="0"/>
              <a:t>, </a:t>
            </a:r>
            <a:r>
              <a:rPr lang="hr-HR" sz="1400" i="1" dirty="0" err="1"/>
              <a:t>underweb</a:t>
            </a:r>
            <a:endParaRPr lang="hr-HR" sz="1400" i="1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hr-HR" sz="1600" dirty="0"/>
              <a:t>Površinski web čini dio ukupnog sadržaja globalne mreže kojeg su dohvatili roboti u svom indeksiranju web prostora. </a:t>
            </a:r>
          </a:p>
          <a:p>
            <a:pPr lvl="1" eaLnBrk="1" hangingPunct="1">
              <a:defRPr/>
            </a:pPr>
            <a:r>
              <a:rPr lang="hr-HR" sz="1400" dirty="0">
                <a:ea typeface="+mn-ea"/>
                <a:cs typeface="+mn-cs"/>
              </a:rPr>
              <a:t>Sadržaj dohvatljiv tražilicama, odnosno paukovima, robotima, </a:t>
            </a:r>
            <a:r>
              <a:rPr lang="hr-HR" sz="1400" i="1" dirty="0" err="1">
                <a:ea typeface="+mn-ea"/>
                <a:cs typeface="+mn-cs"/>
              </a:rPr>
              <a:t>crawlerima</a:t>
            </a:r>
            <a:r>
              <a:rPr lang="hr-HR" sz="1400" dirty="0">
                <a:ea typeface="+mn-ea"/>
                <a:cs typeface="+mn-cs"/>
              </a:rPr>
              <a:t>, </a:t>
            </a:r>
            <a:r>
              <a:rPr lang="hr-HR" sz="1400" i="1" dirty="0" err="1">
                <a:ea typeface="+mn-ea"/>
                <a:cs typeface="+mn-cs"/>
              </a:rPr>
              <a:t>botima</a:t>
            </a:r>
            <a:r>
              <a:rPr lang="hr-HR" sz="1400" dirty="0">
                <a:ea typeface="+mn-ea"/>
                <a:cs typeface="+mn-cs"/>
              </a:rPr>
              <a:t> …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14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hr-HR" sz="1600" dirty="0"/>
              <a:t>Nevidljivi/dubinski web nemjerljivo je puta veći od površinskog weba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900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hr-HR" sz="13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1200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399"/>
            <a:ext cx="3733800" cy="46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Google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600" b="1" dirty="0"/>
              <a:t>Postavke pretraživanja: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Jezik sučelja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Jezik pretraživanja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Lokacija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Filtriranje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Prikaz rezultata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/>
              <a:t>Google</a:t>
            </a:r>
            <a:r>
              <a:rPr lang="hr-HR" sz="1400" dirty="0"/>
              <a:t> instant/</a:t>
            </a:r>
            <a:r>
              <a:rPr lang="hr-HR" sz="1400" dirty="0" err="1"/>
              <a:t>autocomplete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000" b="1" dirty="0"/>
          </a:p>
          <a:p>
            <a:pPr eaLnBrk="1" hangingPunct="1">
              <a:lnSpc>
                <a:spcPct val="80000"/>
              </a:lnSpc>
            </a:pPr>
            <a:endParaRPr lang="hr-HR" sz="1400" b="1" dirty="0"/>
          </a:p>
          <a:p>
            <a:pPr eaLnBrk="1" hangingPunct="1">
              <a:lnSpc>
                <a:spcPct val="80000"/>
              </a:lnSpc>
            </a:pPr>
            <a:r>
              <a:rPr lang="hr-HR" sz="1400" b="1" dirty="0"/>
              <a:t>Jednostavno pretraživanje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/>
          </a:p>
          <a:p>
            <a:r>
              <a:rPr lang="hr-HR" sz="1400" b="1" dirty="0"/>
              <a:t>OSNOVNA SINTAKSA PRETRAŽIVANJA</a:t>
            </a:r>
            <a:endParaRPr lang="en-GB" sz="1400" b="1" dirty="0"/>
          </a:p>
          <a:p>
            <a:pPr lvl="1"/>
            <a:r>
              <a:rPr lang="hr-HR" sz="1400" dirty="0"/>
              <a:t>Upotreba Booleovih operatora AND (+), OR (|), NOT (-)</a:t>
            </a:r>
            <a:endParaRPr lang="en-GB" sz="1400" dirty="0"/>
          </a:p>
          <a:p>
            <a:pPr lvl="1"/>
            <a:r>
              <a:rPr lang="hr-HR" sz="1400" dirty="0"/>
              <a:t>Pretraživanje po poljima (</a:t>
            </a:r>
            <a:r>
              <a:rPr lang="hr-HR" sz="1400" dirty="0" err="1"/>
              <a:t>Field</a:t>
            </a:r>
            <a:r>
              <a:rPr lang="hr-HR" sz="1400" dirty="0"/>
              <a:t> </a:t>
            </a:r>
            <a:r>
              <a:rPr lang="hr-HR" sz="1400" dirty="0" err="1"/>
              <a:t>Seach</a:t>
            </a:r>
            <a:r>
              <a:rPr lang="hr-HR" sz="1400" dirty="0"/>
              <a:t>)</a:t>
            </a:r>
            <a:endParaRPr lang="en-GB" sz="1400" dirty="0"/>
          </a:p>
          <a:p>
            <a:pPr lvl="1"/>
            <a:r>
              <a:rPr lang="hr-HR" sz="1400" dirty="0"/>
              <a:t>Kraćenje pojmova *, ?, !</a:t>
            </a:r>
            <a:endParaRPr lang="en-GB" sz="1400" dirty="0"/>
          </a:p>
          <a:p>
            <a:pPr lvl="1"/>
            <a:r>
              <a:rPr lang="hr-HR" sz="1400" dirty="0"/>
              <a:t>Limitiranje pretraživanja</a:t>
            </a:r>
            <a:endParaRPr lang="en-GB" sz="1400" dirty="0"/>
          </a:p>
          <a:p>
            <a:pPr lvl="1"/>
            <a:r>
              <a:rPr lang="hr-HR" sz="1400" dirty="0"/>
              <a:t>Oblikovanje ključnih riječi: stop </a:t>
            </a:r>
            <a:r>
              <a:rPr lang="hr-HR" sz="1400" dirty="0" err="1"/>
              <a:t>words</a:t>
            </a:r>
            <a:r>
              <a:rPr lang="hr-HR" sz="1400" dirty="0"/>
              <a:t>, velika i mala slova i </a:t>
            </a:r>
            <a:r>
              <a:rPr lang="hr-HR" sz="1400" dirty="0" err="1"/>
              <a:t>dr</a:t>
            </a:r>
            <a:r>
              <a:rPr lang="hr-HR" sz="1400" dirty="0"/>
              <a:t>.</a:t>
            </a:r>
          </a:p>
          <a:p>
            <a:pPr lvl="1"/>
            <a:r>
              <a:rPr lang="hr-HR" sz="1400" dirty="0"/>
              <a:t>Ograničenje upita na 32 ključne riječi</a:t>
            </a:r>
            <a:endParaRPr lang="en-GB" sz="1400" dirty="0"/>
          </a:p>
          <a:p>
            <a:pPr lvl="1">
              <a:buFont typeface="Wingdings" pitchFamily="2" charset="2"/>
              <a:buNone/>
            </a:pPr>
            <a:endParaRPr lang="en-GB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</a:pPr>
            <a:endParaRPr lang="hr-HR" sz="1600" dirty="0"/>
          </a:p>
          <a:p>
            <a:pPr eaLnBrk="1" hangingPunct="1">
              <a:lnSpc>
                <a:spcPct val="80000"/>
              </a:lnSpc>
            </a:pPr>
            <a:endParaRPr lang="hr-HR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Google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400" b="1"/>
          </a:p>
          <a:p>
            <a:pPr eaLnBrk="1" hangingPunct="1">
              <a:lnSpc>
                <a:spcPct val="80000"/>
              </a:lnSpc>
            </a:pPr>
            <a:r>
              <a:rPr lang="hr-HR" sz="1600" b="1"/>
              <a:t>Napredno pretraživanje</a:t>
            </a:r>
            <a:endParaRPr lang="en-GB" sz="1600"/>
          </a:p>
          <a:p>
            <a:pPr lvl="1" eaLnBrk="1" hangingPunct="1">
              <a:lnSpc>
                <a:spcPct val="80000"/>
              </a:lnSpc>
            </a:pPr>
            <a:endParaRPr lang="hr-HR" sz="1200"/>
          </a:p>
          <a:p>
            <a:pPr lvl="1"/>
            <a:r>
              <a:rPr lang="hr-HR" sz="1400"/>
              <a:t>* - zamjena bilo kojeg pojma npr. </a:t>
            </a:r>
            <a:r>
              <a:rPr lang="hr-HR" sz="1400" i="1"/>
              <a:t>how to * cake</a:t>
            </a:r>
          </a:p>
          <a:p>
            <a:pPr lvl="1"/>
            <a:r>
              <a:rPr lang="hr-HR" sz="1400"/>
              <a:t>site:, filetype:, link:</a:t>
            </a:r>
          </a:p>
          <a:p>
            <a:pPr lvl="1"/>
            <a:r>
              <a:rPr lang="hr-HR" sz="1400"/>
              <a:t>define</a:t>
            </a:r>
          </a:p>
          <a:p>
            <a:pPr lvl="1"/>
            <a:r>
              <a:rPr lang="hr-HR" sz="1400"/>
              <a:t>info:, id:, related:</a:t>
            </a:r>
          </a:p>
          <a:p>
            <a:pPr lvl="1"/>
            <a:r>
              <a:rPr lang="hr-HR" sz="1400"/>
              <a:t>(all)inanchor:, (all)intext:, (all)intitle:, (all)inurl:</a:t>
            </a:r>
          </a:p>
          <a:p>
            <a:pPr lvl="1"/>
            <a:r>
              <a:rPr lang="hr-HR" sz="1400"/>
              <a:t>realtime search: #mashup</a:t>
            </a:r>
          </a:p>
          <a:p>
            <a:pPr lvl="1"/>
            <a:r>
              <a:rPr lang="hr-HR" sz="1400"/>
              <a:t>search by image – sort by subject/relevance</a:t>
            </a:r>
          </a:p>
          <a:p>
            <a:pPr lvl="1"/>
            <a:r>
              <a:rPr lang="hr-HR" sz="1400"/>
              <a:t>advanced book search</a:t>
            </a:r>
          </a:p>
          <a:p>
            <a:pPr lvl="1"/>
            <a:r>
              <a:rPr lang="hr-HR" sz="1400"/>
              <a:t>create e-mail alert</a:t>
            </a:r>
          </a:p>
          <a:p>
            <a:pPr lvl="1"/>
            <a:endParaRPr lang="hr-HR" sz="1400"/>
          </a:p>
          <a:p>
            <a:pPr lvl="1"/>
            <a:endParaRPr lang="hr-HR" sz="1400"/>
          </a:p>
          <a:p>
            <a:pPr eaLnBrk="1" hangingPunct="1">
              <a:lnSpc>
                <a:spcPct val="80000"/>
              </a:lnSpc>
            </a:pPr>
            <a:endParaRPr lang="hr-HR" sz="1600"/>
          </a:p>
          <a:p>
            <a:pPr eaLnBrk="1" hangingPunct="1">
              <a:lnSpc>
                <a:spcPct val="80000"/>
              </a:lnSpc>
            </a:pPr>
            <a:endParaRPr lang="hr-HR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Tražilice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eaLnBrk="1" hangingPunct="1"/>
            <a:r>
              <a:rPr lang="hr-HR" sz="2000" dirty="0" err="1">
                <a:hlinkClick r:id="rId3"/>
              </a:rPr>
              <a:t>DuckDuckGo</a:t>
            </a:r>
            <a:endParaRPr lang="hr-HR" sz="2000" dirty="0"/>
          </a:p>
          <a:p>
            <a:pPr lvl="1" eaLnBrk="1" hangingPunct="1"/>
            <a:r>
              <a:rPr lang="hr-HR" sz="1400" dirty="0"/>
              <a:t>Ne filtrira pretraživanje</a:t>
            </a:r>
          </a:p>
          <a:p>
            <a:pPr lvl="1" eaLnBrk="1" hangingPunct="1"/>
            <a:r>
              <a:rPr lang="hr-HR" sz="1400" dirty="0"/>
              <a:t>!</a:t>
            </a:r>
            <a:r>
              <a:rPr lang="hr-HR" sz="1400" dirty="0" err="1"/>
              <a:t>bang</a:t>
            </a:r>
            <a:endParaRPr lang="hr-HR" sz="1400" dirty="0"/>
          </a:p>
          <a:p>
            <a:pPr lvl="1" eaLnBrk="1" hangingPunct="1">
              <a:buNone/>
            </a:pPr>
            <a:endParaRPr lang="hr-HR" sz="1400" dirty="0"/>
          </a:p>
          <a:p>
            <a:pPr eaLnBrk="1" hangingPunct="1"/>
            <a:r>
              <a:rPr lang="hr-HR" sz="1800" dirty="0" err="1">
                <a:hlinkClick r:id="rId4"/>
              </a:rPr>
              <a:t>Ixquick</a:t>
            </a:r>
            <a:endParaRPr lang="hr-HR" sz="1800" dirty="0"/>
          </a:p>
          <a:p>
            <a:pPr lvl="1" eaLnBrk="1" hangingPunct="1"/>
            <a:r>
              <a:rPr lang="hr-HR" sz="1400" dirty="0"/>
              <a:t>Tražilica koja zadržava privatnost pretraživanja</a:t>
            </a:r>
          </a:p>
          <a:p>
            <a:pPr lvl="1" eaLnBrk="1" hangingPunct="1"/>
            <a:r>
              <a:rPr lang="hr-HR" sz="1400" dirty="0"/>
              <a:t>Google privatno pretraživanje - </a:t>
            </a:r>
            <a:r>
              <a:rPr lang="hr-HR" sz="1400" dirty="0">
                <a:hlinkClick r:id="rId5"/>
              </a:rPr>
              <a:t>https://startpage.com/eng/</a:t>
            </a:r>
            <a:endParaRPr lang="hr-HR" sz="1400" dirty="0"/>
          </a:p>
          <a:p>
            <a:pPr lvl="1" eaLnBrk="1" hangingPunct="1"/>
            <a:endParaRPr lang="hr-HR" sz="1400" dirty="0"/>
          </a:p>
          <a:p>
            <a:pPr eaLnBrk="1" hangingPunct="1"/>
            <a:r>
              <a:rPr lang="hr-HR" sz="1800" dirty="0">
                <a:hlinkClick r:id="rId6"/>
              </a:rPr>
              <a:t>SenseBot</a:t>
            </a:r>
            <a:endParaRPr lang="hr-HR" sz="1800" dirty="0"/>
          </a:p>
          <a:p>
            <a:pPr lvl="1" eaLnBrk="1" hangingPunct="1"/>
            <a:r>
              <a:rPr lang="hr-HR" sz="1400" dirty="0"/>
              <a:t>Umjesto rezultata daje sadržajni sažetak mrežnih stranica</a:t>
            </a:r>
          </a:p>
          <a:p>
            <a:pPr marL="457200" lvl="1" indent="0" eaLnBrk="1" hangingPunct="1">
              <a:buNone/>
            </a:pPr>
            <a:endParaRPr lang="hr-HR" sz="1400" dirty="0"/>
          </a:p>
          <a:p>
            <a:pPr eaLnBrk="1" hangingPunct="1"/>
            <a:r>
              <a:rPr lang="hr-HR" sz="1800" dirty="0">
                <a:hlinkClick r:id="rId7"/>
              </a:rPr>
              <a:t>OpinionCrawl</a:t>
            </a:r>
            <a:endParaRPr lang="hr-HR" sz="1800" dirty="0"/>
          </a:p>
          <a:p>
            <a:pPr lvl="1" eaLnBrk="1" hangingPunct="1"/>
            <a:r>
              <a:rPr lang="hr-HR" sz="1400" dirty="0"/>
              <a:t>Prikazuje analizu mišljenja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txBody>
          <a:bodyPr/>
          <a:lstStyle/>
          <a:p>
            <a:pPr eaLnBrk="1" hangingPunct="1"/>
            <a:r>
              <a:rPr lang="hr-HR" dirty="0"/>
              <a:t>Otvorene znanstvene informacije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000" dirty="0">
                <a:hlinkClick r:id="rId3" action="ppaction://hlinkfile"/>
              </a:rPr>
              <a:t>Google </a:t>
            </a:r>
            <a:r>
              <a:rPr lang="hr-HR" sz="2000" dirty="0" err="1">
                <a:hlinkClick r:id="rId3" action="ppaction://hlinkfile"/>
              </a:rPr>
              <a:t>Scholar</a:t>
            </a:r>
            <a:r>
              <a:rPr lang="hr-HR" sz="2000" dirty="0">
                <a:hlinkClick r:id="rId3" action="ppaction://hlinkfile"/>
              </a:rPr>
              <a:t> </a:t>
            </a:r>
            <a:endParaRPr lang="hr-HR" sz="20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je pretraživač znanstvenih informacija (disertacija, recenziranih znanstvenih članaka, patenata i sl.)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istovremeno pretražuje i komercijalne baze podataka znanstvenih informacija.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H-</a:t>
            </a:r>
            <a:r>
              <a:rPr lang="hr-HR" sz="1400" dirty="0" err="1"/>
              <a:t>citatni</a:t>
            </a:r>
            <a:r>
              <a:rPr lang="hr-HR" sz="1400" dirty="0"/>
              <a:t> indeks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rangira časopise po faktoru odjeka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hr-HR" sz="1600" b="1" dirty="0"/>
              <a:t>VORTALI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800" b="1" dirty="0"/>
          </a:p>
          <a:p>
            <a:pPr eaLnBrk="1" hangingPunct="1">
              <a:lnSpc>
                <a:spcPct val="80000"/>
              </a:lnSpc>
            </a:pPr>
            <a:r>
              <a:rPr lang="hr-HR" sz="1400" b="1" dirty="0">
                <a:hlinkClick r:id="rId4"/>
              </a:rPr>
              <a:t>WolframAlpha</a:t>
            </a:r>
            <a:endParaRPr lang="hr-HR" sz="1400" b="1" dirty="0"/>
          </a:p>
          <a:p>
            <a:pPr lvl="1" eaLnBrk="1" hangingPunct="1">
              <a:lnSpc>
                <a:spcPct val="80000"/>
              </a:lnSpc>
            </a:pPr>
            <a:r>
              <a:rPr lang="hr-HR" sz="1200" dirty="0"/>
              <a:t>Izravni odgovori na pitanja</a:t>
            </a:r>
          </a:p>
          <a:p>
            <a:pPr lvl="1" eaLnBrk="1" hangingPunct="1">
              <a:lnSpc>
                <a:spcPct val="80000"/>
              </a:lnSpc>
            </a:pPr>
            <a:endParaRPr lang="hr-HR" sz="1200" b="1" dirty="0"/>
          </a:p>
          <a:p>
            <a:pPr eaLnBrk="1" hangingPunct="1">
              <a:lnSpc>
                <a:spcPct val="80000"/>
              </a:lnSpc>
            </a:pPr>
            <a:r>
              <a:rPr lang="hr-HR" sz="1400" b="1" dirty="0">
                <a:hlinkClick r:id="rId5"/>
              </a:rPr>
              <a:t>Biznar.com</a:t>
            </a:r>
            <a:endParaRPr lang="hr-HR" sz="1400" b="1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Tražilica za poslovne informacije</a:t>
            </a:r>
          </a:p>
          <a:p>
            <a:pPr indent="-285750" eaLnBrk="1" hangingPunct="1">
              <a:lnSpc>
                <a:spcPct val="80000"/>
              </a:lnSpc>
            </a:pPr>
            <a:endParaRPr lang="hr-HR" sz="1800" dirty="0"/>
          </a:p>
          <a:p>
            <a:pPr indent="-285750" eaLnBrk="1" hangingPunct="1">
              <a:lnSpc>
                <a:spcPct val="80000"/>
              </a:lnSpc>
            </a:pPr>
            <a:r>
              <a:rPr lang="hr-HR" sz="1600" b="1" dirty="0">
                <a:hlinkClick r:id="rId6"/>
              </a:rPr>
              <a:t>TinEye</a:t>
            </a:r>
            <a:endParaRPr lang="hr-HR" sz="1600" b="1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Dobra tražilica slika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r>
              <a:rPr lang="en-GB" sz="1400" b="1" u="sng" dirty="0">
                <a:hlinkClick r:id="rId7" tooltip="The search portal for serious, medical professionals."/>
              </a:rPr>
              <a:t>Mednar.com</a:t>
            </a:r>
            <a:r>
              <a:rPr lang="en-GB" sz="1400" dirty="0"/>
              <a:t> - Federated Search of public and subscription collections such as Cochrane Library, </a:t>
            </a:r>
            <a:r>
              <a:rPr lang="en-GB" sz="1400" dirty="0" err="1"/>
              <a:t>PubMed</a:t>
            </a:r>
            <a:r>
              <a:rPr lang="en-GB" sz="1400" dirty="0"/>
              <a:t> and Medline Plus for medical researchers.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Metatražilice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800" dirty="0"/>
              <a:t>Istovremeno prosljeđuju upit na nekoliko tražilica, sortiraju rezultate i izbacuju duplikate. Skraćuju vrijeme pretraživanja.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3"/>
              </a:rPr>
              <a:t>Search.com</a:t>
            </a:r>
            <a:r>
              <a:rPr lang="hr-HR" sz="1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pretražuje </a:t>
            </a:r>
            <a:r>
              <a:rPr lang="en-GB" sz="1400" dirty="0"/>
              <a:t>Google</a:t>
            </a:r>
            <a:r>
              <a:rPr lang="hr-HR" sz="1400" dirty="0"/>
              <a:t>, </a:t>
            </a:r>
            <a:r>
              <a:rPr lang="en-GB" sz="1400" dirty="0" err="1"/>
              <a:t>Blekko</a:t>
            </a:r>
            <a:r>
              <a:rPr lang="hr-HR" sz="1400" dirty="0"/>
              <a:t>, </a:t>
            </a:r>
            <a:r>
              <a:rPr lang="en-GB" sz="1400" dirty="0"/>
              <a:t>Bing</a:t>
            </a:r>
            <a:r>
              <a:rPr lang="hr-HR" sz="1400" dirty="0"/>
              <a:t>, </a:t>
            </a:r>
            <a:r>
              <a:rPr lang="en-GB" sz="1400" dirty="0"/>
              <a:t>DMOZ</a:t>
            </a:r>
            <a:endParaRPr lang="hr-HR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4"/>
              </a:rPr>
              <a:t>Fefoo</a:t>
            </a:r>
            <a:br>
              <a:rPr lang="hr-HR" sz="1800" dirty="0"/>
            </a:br>
            <a:endParaRPr lang="hr-HR" sz="1800" dirty="0"/>
          </a:p>
          <a:p>
            <a:pPr eaLnBrk="1" hangingPunct="1"/>
            <a:r>
              <a:rPr lang="hr-HR" sz="1800" dirty="0"/>
              <a:t> </a:t>
            </a:r>
            <a:r>
              <a:rPr lang="hr-HR" sz="1800" dirty="0">
                <a:hlinkClick r:id="rId5"/>
              </a:rPr>
              <a:t>Yippy.com</a:t>
            </a:r>
            <a:endParaRPr lang="hr-HR" sz="1800" dirty="0"/>
          </a:p>
          <a:p>
            <a:pPr lvl="1" eaLnBrk="1" hangingPunct="1"/>
            <a:r>
              <a:rPr lang="hr-HR" sz="1400" dirty="0" err="1"/>
              <a:t>Metatražilica</a:t>
            </a:r>
            <a:endParaRPr lang="hr-HR" sz="1400" dirty="0"/>
          </a:p>
          <a:p>
            <a:pPr eaLnBrk="1" hangingPunct="1">
              <a:lnSpc>
                <a:spcPct val="80000"/>
              </a:lnSpc>
              <a:buNone/>
            </a:pPr>
            <a:endParaRPr lang="en-GB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Imenici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3"/>
              </a:rPr>
              <a:t>Yahoo</a:t>
            </a:r>
            <a:endParaRPr lang="hr-HR" sz="1800" dirty="0"/>
          </a:p>
          <a:p>
            <a:pPr lvl="1" eaLnBrk="1" hangingPunct="1">
              <a:lnSpc>
                <a:spcPct val="80000"/>
              </a:lnSpc>
            </a:pPr>
            <a:r>
              <a:rPr lang="hr-HR" sz="1600" dirty="0" err="1"/>
              <a:t>Jerry</a:t>
            </a:r>
            <a:r>
              <a:rPr lang="hr-HR" sz="1600" dirty="0"/>
              <a:t> </a:t>
            </a:r>
            <a:r>
              <a:rPr lang="hr-HR" sz="1600" dirty="0" err="1"/>
              <a:t>Yang</a:t>
            </a:r>
            <a:r>
              <a:rPr lang="hr-HR" sz="1600" dirty="0"/>
              <a:t> i David Filo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1993 – </a:t>
            </a:r>
            <a:r>
              <a:rPr lang="hr-HR" sz="1600" dirty="0" err="1"/>
              <a:t>Yang</a:t>
            </a:r>
            <a:r>
              <a:rPr lang="hr-HR" sz="1600" dirty="0"/>
              <a:t> objavljuje svoju mrežnu stranicu </a:t>
            </a:r>
            <a:r>
              <a:rPr lang="hr-HR" sz="1600" dirty="0" err="1"/>
              <a:t>Akebono</a:t>
            </a:r>
            <a:r>
              <a:rPr lang="hr-HR" sz="1600" dirty="0"/>
              <a:t> (po imenu </a:t>
            </a:r>
            <a:r>
              <a:rPr lang="hr-HR" sz="1600" dirty="0" err="1"/>
              <a:t>sumoborca</a:t>
            </a:r>
            <a:r>
              <a:rPr lang="hr-HR" sz="1600" dirty="0"/>
              <a:t>) i iz te stranice će 1994. godine razviti </a:t>
            </a:r>
            <a:r>
              <a:rPr lang="hr-HR" sz="1600" dirty="0" err="1"/>
              <a:t>Jerry</a:t>
            </a:r>
            <a:r>
              <a:rPr lang="hr-HR" sz="1600" dirty="0"/>
              <a:t> and David's </a:t>
            </a:r>
            <a:r>
              <a:rPr lang="hr-HR" sz="1600" dirty="0" err="1"/>
              <a:t>Guide</a:t>
            </a:r>
            <a:r>
              <a:rPr lang="hr-HR" sz="1600" dirty="0"/>
              <a:t> to World </a:t>
            </a:r>
            <a:r>
              <a:rPr lang="hr-HR" sz="1600" dirty="0" err="1"/>
              <a:t>Wild</a:t>
            </a:r>
            <a:r>
              <a:rPr lang="hr-HR" sz="1600" dirty="0"/>
              <a:t> Web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1995 – </a:t>
            </a:r>
            <a:r>
              <a:rPr lang="hr-HR" sz="1600" dirty="0" err="1"/>
              <a:t>Yahoo</a:t>
            </a:r>
            <a:r>
              <a:rPr lang="hr-HR" sz="1600" dirty="0"/>
              <a:t> – </a:t>
            </a:r>
            <a:r>
              <a:rPr lang="hr-HR" sz="1600" dirty="0" err="1"/>
              <a:t>Yet</a:t>
            </a:r>
            <a:r>
              <a:rPr lang="hr-HR" sz="1600" dirty="0"/>
              <a:t> </a:t>
            </a:r>
            <a:r>
              <a:rPr lang="hr-HR" sz="1600" dirty="0" err="1"/>
              <a:t>Another</a:t>
            </a:r>
            <a:r>
              <a:rPr lang="hr-HR" sz="1600" dirty="0"/>
              <a:t> </a:t>
            </a:r>
            <a:r>
              <a:rPr lang="hr-HR" sz="1600" dirty="0" err="1"/>
              <a:t>Hierarchical</a:t>
            </a:r>
            <a:r>
              <a:rPr lang="hr-HR" sz="1600" dirty="0"/>
              <a:t> </a:t>
            </a:r>
            <a:r>
              <a:rPr lang="hr-HR" sz="1600" dirty="0" err="1"/>
              <a:t>Officious</a:t>
            </a:r>
            <a:r>
              <a:rPr lang="hr-HR" sz="1600" dirty="0"/>
              <a:t> Oracle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imenik temelje na ljudskoj komponenti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uvode sistem oglasa, zadržavaju mladenački izgled, humor te postaju portal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prate </a:t>
            </a:r>
            <a:r>
              <a:rPr lang="hr-HR" sz="1600" i="1" dirty="0" err="1"/>
              <a:t>clikstreams</a:t>
            </a:r>
            <a:r>
              <a:rPr lang="hr-HR" sz="1600" dirty="0"/>
              <a:t> kao odraz potreba korisnika i iznalaze nove sadržaje: </a:t>
            </a:r>
            <a:r>
              <a:rPr lang="hr-HR" sz="1600" dirty="0" err="1"/>
              <a:t>Yahoo</a:t>
            </a:r>
            <a:r>
              <a:rPr lang="hr-HR" sz="1600" dirty="0"/>
              <a:t> </a:t>
            </a:r>
            <a:r>
              <a:rPr lang="hr-HR" sz="1600" dirty="0" err="1"/>
              <a:t>Finance</a:t>
            </a:r>
            <a:r>
              <a:rPr lang="hr-HR" sz="1600" dirty="0"/>
              <a:t>, </a:t>
            </a:r>
            <a:r>
              <a:rPr lang="hr-HR" sz="1600" dirty="0" err="1"/>
              <a:t>Yahooligans</a:t>
            </a:r>
            <a:r>
              <a:rPr lang="hr-HR" sz="1600" dirty="0"/>
              <a:t> i sl.</a:t>
            </a:r>
            <a:endParaRPr lang="hr-HR" sz="1600" dirty="0"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4"/>
              </a:rPr>
              <a:t>dmoz</a:t>
            </a:r>
            <a:r>
              <a:rPr lang="hr-HR" sz="1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od 1998 godine jedan od najvećih i </a:t>
            </a:r>
            <a:r>
              <a:rPr lang="hr-HR" sz="1600" dirty="0" err="1"/>
              <a:t>najobuhvatnijih</a:t>
            </a:r>
            <a:r>
              <a:rPr lang="hr-HR" sz="1600" dirty="0"/>
              <a:t> internetskih imenika koje uređuju stručnjaci. DMOZ je imao više od 70 000 urednika, a danas ih je aktivno oko 6 000.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„</a:t>
            </a:r>
            <a:r>
              <a:rPr lang="hr-HR" sz="1600" dirty="0" err="1"/>
              <a:t>republic</a:t>
            </a:r>
            <a:r>
              <a:rPr lang="hr-HR" sz="1600" dirty="0"/>
              <a:t> of web“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„</a:t>
            </a:r>
            <a:r>
              <a:rPr lang="hr-HR" sz="1600" dirty="0" err="1"/>
              <a:t>definitive</a:t>
            </a:r>
            <a:r>
              <a:rPr lang="hr-HR" sz="1600" dirty="0"/>
              <a:t> </a:t>
            </a:r>
            <a:r>
              <a:rPr lang="hr-HR" sz="1600" dirty="0" err="1"/>
              <a:t>catalog</a:t>
            </a:r>
            <a:r>
              <a:rPr lang="hr-HR" sz="1600" dirty="0"/>
              <a:t> of the web“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„internet </a:t>
            </a:r>
            <a:r>
              <a:rPr lang="hr-HR" sz="1600" dirty="0" err="1"/>
              <a:t>brain</a:t>
            </a:r>
            <a:r>
              <a:rPr lang="hr-HR" sz="1600" dirty="0"/>
              <a:t>“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Pretraživanje društvenih mreža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>
                <a:hlinkClick r:id="rId3"/>
              </a:rPr>
              <a:t>social-searcher.com</a:t>
            </a:r>
            <a:r>
              <a:rPr lang="hr-HR" sz="1400" dirty="0"/>
              <a:t> – open </a:t>
            </a:r>
            <a:r>
              <a:rPr lang="hr-HR" sz="1400" dirty="0" err="1"/>
              <a:t>social</a:t>
            </a:r>
            <a:r>
              <a:rPr lang="hr-HR" sz="1400" dirty="0"/>
              <a:t> search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400" b="1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>
                <a:hlinkClick r:id="rId4"/>
              </a:rPr>
              <a:t>Tweetreach</a:t>
            </a:r>
            <a:r>
              <a:rPr lang="hr-HR" sz="1400" dirty="0"/>
              <a:t> – </a:t>
            </a:r>
            <a:r>
              <a:rPr lang="hr-HR" sz="1400" dirty="0" err="1"/>
              <a:t>tweeter</a:t>
            </a:r>
            <a:r>
              <a:rPr lang="hr-HR" sz="1400" dirty="0"/>
              <a:t> </a:t>
            </a:r>
            <a:r>
              <a:rPr lang="hr-HR" sz="1400" dirty="0" err="1"/>
              <a:t>analytics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400" b="1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400" b="1" dirty="0"/>
          </a:p>
          <a:p>
            <a:r>
              <a:rPr lang="hr-HR" sz="1600" b="1" dirty="0"/>
              <a:t>Sintaksa pretraživanja:</a:t>
            </a:r>
            <a:endParaRPr lang="en-GB" sz="1600" b="1" dirty="0"/>
          </a:p>
          <a:p>
            <a:r>
              <a:rPr lang="en-GB" sz="1400" b="1" dirty="0">
                <a:hlinkClick r:id="rId5"/>
              </a:rPr>
              <a:t>#</a:t>
            </a:r>
            <a:r>
              <a:rPr lang="en-GB" sz="1400" dirty="0">
                <a:hlinkClick r:id="rId5"/>
              </a:rPr>
              <a:t>haiku</a:t>
            </a:r>
            <a:r>
              <a:rPr lang="hr-HR" sz="1400" dirty="0"/>
              <a:t> -  sadrži </a:t>
            </a:r>
            <a:r>
              <a:rPr lang="hr-HR" sz="1400" dirty="0" err="1"/>
              <a:t>hashtag</a:t>
            </a:r>
            <a:r>
              <a:rPr lang="en-GB" sz="1400" dirty="0"/>
              <a:t> "haiku"</a:t>
            </a:r>
            <a:br>
              <a:rPr lang="hr-HR" sz="1400" dirty="0"/>
            </a:br>
            <a:r>
              <a:rPr lang="en-GB" sz="1400" b="1" dirty="0" err="1">
                <a:hlinkClick r:id="rId6"/>
              </a:rPr>
              <a:t>from:</a:t>
            </a:r>
            <a:r>
              <a:rPr lang="en-GB" sz="1400" dirty="0" err="1">
                <a:hlinkClick r:id="rId6"/>
              </a:rPr>
              <a:t>alexiskold</a:t>
            </a:r>
            <a:r>
              <a:rPr lang="hr-HR" sz="1400" dirty="0"/>
              <a:t> – poslao </a:t>
            </a:r>
            <a:r>
              <a:rPr lang="en-GB" sz="1400" dirty="0"/>
              <a:t>"</a:t>
            </a:r>
            <a:r>
              <a:rPr lang="en-GB" sz="1400" dirty="0" err="1"/>
              <a:t>alexiskold</a:t>
            </a:r>
            <a:r>
              <a:rPr lang="en-GB" sz="1400" dirty="0"/>
              <a:t>"</a:t>
            </a:r>
            <a:br>
              <a:rPr lang="hr-HR" sz="1400" dirty="0"/>
            </a:br>
            <a:r>
              <a:rPr lang="en-GB" sz="1400" b="1" dirty="0" err="1">
                <a:hlinkClick r:id="rId7"/>
              </a:rPr>
              <a:t>to:</a:t>
            </a:r>
            <a:r>
              <a:rPr lang="en-GB" sz="1400" dirty="0" err="1">
                <a:hlinkClick r:id="rId7"/>
              </a:rPr>
              <a:t>techcrunch</a:t>
            </a:r>
            <a:r>
              <a:rPr lang="hr-HR" sz="1400" dirty="0"/>
              <a:t> – poslano </a:t>
            </a:r>
            <a:r>
              <a:rPr lang="en-GB" sz="1400" dirty="0"/>
              <a:t>"</a:t>
            </a:r>
            <a:r>
              <a:rPr lang="en-GB" sz="1400" dirty="0" err="1"/>
              <a:t>techcrunch</a:t>
            </a:r>
            <a:r>
              <a:rPr lang="en-GB" sz="1400" dirty="0"/>
              <a:t>"</a:t>
            </a:r>
            <a:br>
              <a:rPr lang="hr-HR" sz="1400" dirty="0"/>
            </a:br>
            <a:r>
              <a:rPr lang="en-GB" sz="1400" b="1" dirty="0">
                <a:hlinkClick r:id="rId8"/>
              </a:rPr>
              <a:t>@</a:t>
            </a:r>
            <a:r>
              <a:rPr lang="en-GB" sz="1400" dirty="0" err="1">
                <a:hlinkClick r:id="rId8"/>
              </a:rPr>
              <a:t>mashable</a:t>
            </a:r>
            <a:r>
              <a:rPr lang="hr-HR" sz="1400" dirty="0"/>
              <a:t> – </a:t>
            </a:r>
            <a:r>
              <a:rPr lang="hr-HR" sz="1400" dirty="0" err="1"/>
              <a:t>tweet</a:t>
            </a:r>
            <a:r>
              <a:rPr lang="hr-HR" sz="1400" dirty="0"/>
              <a:t> koji se odnosi na osobu</a:t>
            </a:r>
            <a:r>
              <a:rPr lang="en-GB" sz="1400" dirty="0"/>
              <a:t> "</a:t>
            </a:r>
            <a:r>
              <a:rPr lang="en-GB" sz="1400" dirty="0" err="1"/>
              <a:t>mashable</a:t>
            </a:r>
            <a:r>
              <a:rPr lang="en-GB" sz="1400" dirty="0"/>
              <a:t>"</a:t>
            </a:r>
            <a:br>
              <a:rPr lang="hr-HR" sz="1400" dirty="0"/>
            </a:br>
            <a:r>
              <a:rPr lang="en-GB" sz="1400" dirty="0">
                <a:hlinkClick r:id="rId9"/>
              </a:rPr>
              <a:t>"happy hour" </a:t>
            </a:r>
            <a:r>
              <a:rPr lang="en-GB" sz="1400" b="1" dirty="0">
                <a:hlinkClick r:id="rId9"/>
              </a:rPr>
              <a:t>near:</a:t>
            </a:r>
            <a:r>
              <a:rPr lang="en-GB" sz="1400" dirty="0">
                <a:hlinkClick r:id="rId9"/>
              </a:rPr>
              <a:t>"san </a:t>
            </a:r>
            <a:r>
              <a:rPr lang="en-GB" sz="1400" dirty="0" err="1">
                <a:hlinkClick r:id="rId9"/>
              </a:rPr>
              <a:t>francisco</a:t>
            </a:r>
            <a:r>
              <a:rPr lang="en-GB" sz="1400" dirty="0">
                <a:hlinkClick r:id="rId9"/>
              </a:rPr>
              <a:t>“</a:t>
            </a:r>
            <a:r>
              <a:rPr lang="hr-HR" sz="1400" dirty="0"/>
              <a:t> – sadrži točnu frazu </a:t>
            </a:r>
            <a:r>
              <a:rPr lang="en-GB" sz="1400" dirty="0"/>
              <a:t>"happy hour" </a:t>
            </a:r>
            <a:r>
              <a:rPr lang="hr-HR" sz="1400" dirty="0"/>
              <a:t>i poslano je blizu </a:t>
            </a:r>
            <a:r>
              <a:rPr lang="en-GB" sz="1400" dirty="0"/>
              <a:t>"san </a:t>
            </a:r>
            <a:r>
              <a:rPr lang="en-GB" sz="1400" dirty="0" err="1"/>
              <a:t>francisco</a:t>
            </a:r>
            <a:r>
              <a:rPr lang="en-GB" sz="1400" dirty="0"/>
              <a:t>“</a:t>
            </a:r>
            <a:br>
              <a:rPr lang="hr-HR" sz="1400" dirty="0"/>
            </a:br>
            <a:r>
              <a:rPr lang="en-GB" sz="1400" dirty="0"/>
              <a:t> </a:t>
            </a:r>
            <a:r>
              <a:rPr lang="en-GB" sz="1400" dirty="0">
                <a:hlinkClick r:id="rId10"/>
              </a:rPr>
              <a:t>superhero </a:t>
            </a:r>
            <a:r>
              <a:rPr lang="en-GB" sz="1400" b="1" dirty="0">
                <a:hlinkClick r:id="rId10"/>
              </a:rPr>
              <a:t>since:</a:t>
            </a:r>
            <a:r>
              <a:rPr lang="en-GB" sz="1400" dirty="0">
                <a:hlinkClick r:id="rId10"/>
              </a:rPr>
              <a:t>2011-06-24</a:t>
            </a:r>
            <a:r>
              <a:rPr lang="hr-HR" sz="1400" dirty="0"/>
              <a:t> – sadrži pojam </a:t>
            </a:r>
            <a:r>
              <a:rPr lang="en-GB" sz="1400" dirty="0"/>
              <a:t>"superhero" </a:t>
            </a:r>
            <a:r>
              <a:rPr lang="hr-HR" sz="1400" dirty="0"/>
              <a:t>i poslano je od </a:t>
            </a:r>
            <a:r>
              <a:rPr lang="en-GB" sz="1400" dirty="0"/>
              <a:t>"2011-06-24" (year-month-day). </a:t>
            </a:r>
            <a:br>
              <a:rPr lang="hr-HR" sz="1400" dirty="0"/>
            </a:br>
            <a:r>
              <a:rPr lang="en-GB" sz="1400" dirty="0">
                <a:hlinkClick r:id="rId11"/>
              </a:rPr>
              <a:t>movie -scary </a:t>
            </a:r>
            <a:r>
              <a:rPr lang="en-GB" sz="1400" b="1" dirty="0">
                <a:hlinkClick r:id="rId11"/>
              </a:rPr>
              <a:t>:)</a:t>
            </a:r>
            <a:r>
              <a:rPr lang="hr-HR" sz="1400" b="1" dirty="0"/>
              <a:t> </a:t>
            </a:r>
            <a:r>
              <a:rPr lang="hr-HR" sz="1400" dirty="0"/>
              <a:t>sadrži pojam </a:t>
            </a:r>
            <a:r>
              <a:rPr lang="en-GB" sz="1400" dirty="0"/>
              <a:t>"movie", </a:t>
            </a:r>
            <a:r>
              <a:rPr lang="hr-HR" sz="1400" dirty="0"/>
              <a:t>ali ne </a:t>
            </a:r>
            <a:r>
              <a:rPr lang="en-GB" sz="1400" dirty="0"/>
              <a:t>"scary", </a:t>
            </a:r>
            <a:r>
              <a:rPr lang="hr-HR" sz="1400" dirty="0"/>
              <a:t>i ima pozitivan stav</a:t>
            </a:r>
            <a:br>
              <a:rPr lang="hr-HR" sz="1400" dirty="0"/>
            </a:br>
            <a:r>
              <a:rPr lang="en-GB" sz="1400" dirty="0">
                <a:hlinkClick r:id="rId12"/>
              </a:rPr>
              <a:t>flight </a:t>
            </a:r>
            <a:r>
              <a:rPr lang="en-GB" sz="1400" b="1" dirty="0">
                <a:hlinkClick r:id="rId12"/>
              </a:rPr>
              <a:t>:(</a:t>
            </a:r>
            <a:r>
              <a:rPr lang="hr-HR" sz="1400" b="1" dirty="0"/>
              <a:t> - </a:t>
            </a:r>
            <a:r>
              <a:rPr lang="hr-HR" sz="1400" dirty="0"/>
              <a:t>sadrži pojam “</a:t>
            </a:r>
            <a:r>
              <a:rPr lang="en-GB" sz="1400" dirty="0"/>
              <a:t>flight" </a:t>
            </a:r>
            <a:r>
              <a:rPr lang="hr-HR" sz="1400" dirty="0"/>
              <a:t>s negativnim stavom</a:t>
            </a:r>
            <a:r>
              <a:rPr lang="en-GB" sz="1400" dirty="0"/>
              <a:t> </a:t>
            </a:r>
            <a:br>
              <a:rPr lang="hr-HR" sz="1400" dirty="0"/>
            </a:br>
            <a:r>
              <a:rPr lang="en-GB" sz="1400" dirty="0">
                <a:hlinkClick r:id="rId13"/>
              </a:rPr>
              <a:t>traffic </a:t>
            </a:r>
            <a:r>
              <a:rPr lang="en-GB" sz="1400" b="1" dirty="0">
                <a:hlinkClick r:id="rId13"/>
              </a:rPr>
              <a:t>?</a:t>
            </a:r>
            <a:r>
              <a:rPr lang="hr-HR" sz="1400" b="1" dirty="0"/>
              <a:t> - </a:t>
            </a:r>
            <a:r>
              <a:rPr lang="hr-HR" sz="1400" dirty="0"/>
              <a:t>sadrži pojam</a:t>
            </a:r>
            <a:r>
              <a:rPr lang="en-GB" sz="1400" dirty="0"/>
              <a:t> "traffic" </a:t>
            </a:r>
            <a:r>
              <a:rPr lang="hr-HR" sz="1400" dirty="0"/>
              <a:t>i pita pitanje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Semantičko pretraživanje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dirty="0"/>
          </a:p>
          <a:p>
            <a:pPr lvl="1" eaLnBrk="1" hangingPunct="1">
              <a:lnSpc>
                <a:spcPct val="80000"/>
              </a:lnSpc>
            </a:pPr>
            <a:r>
              <a:rPr lang="hr-HR" sz="1400" b="1" dirty="0" err="1">
                <a:hlinkClick r:id="rId3"/>
              </a:rPr>
              <a:t>Swoogle</a:t>
            </a:r>
            <a:r>
              <a:rPr lang="hr-HR" sz="1400" dirty="0"/>
              <a:t> – pretražuje </a:t>
            </a:r>
            <a:r>
              <a:rPr lang="hr-HR" sz="1400" dirty="0" err="1"/>
              <a:t>ontogije</a:t>
            </a:r>
            <a:r>
              <a:rPr lang="hr-HR" sz="1400" dirty="0"/>
              <a:t>, izraze, posjeduje arhivu sw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400" b="1" dirty="0"/>
          </a:p>
        </p:txBody>
      </p:sp>
      <p:pic>
        <p:nvPicPr>
          <p:cNvPr id="2052" name="Picture 4" descr="http://swoogle.umbc.edu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0" y="2819400"/>
            <a:ext cx="35560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 err="1"/>
              <a:t>Sindikacija</a:t>
            </a:r>
            <a:r>
              <a:rPr lang="hr-HR" dirty="0"/>
              <a:t> sadržaja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600" b="1" dirty="0"/>
              <a:t>RSS </a:t>
            </a:r>
            <a:r>
              <a:rPr lang="hr-HR" sz="1600" dirty="0"/>
              <a:t>(</a:t>
            </a:r>
            <a:r>
              <a:rPr lang="hr-HR" sz="1400" dirty="0" err="1"/>
              <a:t>Really</a:t>
            </a:r>
            <a:r>
              <a:rPr lang="hr-HR" sz="1400" dirty="0"/>
              <a:t> </a:t>
            </a:r>
            <a:r>
              <a:rPr lang="hr-HR" sz="1400" dirty="0" err="1"/>
              <a:t>Simple</a:t>
            </a:r>
            <a:r>
              <a:rPr lang="hr-HR" sz="1400" dirty="0"/>
              <a:t> </a:t>
            </a:r>
            <a:r>
              <a:rPr lang="hr-HR" sz="1400" dirty="0" err="1"/>
              <a:t>Syndication</a:t>
            </a:r>
            <a:r>
              <a:rPr lang="hr-HR" sz="1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je dio XML-a (</a:t>
            </a:r>
            <a:r>
              <a:rPr lang="hr-HR" sz="1600" dirty="0" err="1"/>
              <a:t>Extensible</a:t>
            </a:r>
            <a:r>
              <a:rPr lang="hr-HR" sz="1600" dirty="0"/>
              <a:t> </a:t>
            </a:r>
            <a:r>
              <a:rPr lang="hr-HR" sz="1600" dirty="0" err="1"/>
              <a:t>Markup</a:t>
            </a:r>
            <a:r>
              <a:rPr lang="hr-HR" sz="1600" dirty="0"/>
              <a:t> </a:t>
            </a:r>
            <a:r>
              <a:rPr lang="hr-HR" sz="1600" dirty="0" err="1"/>
              <a:t>Language</a:t>
            </a:r>
            <a:r>
              <a:rPr lang="hr-HR" sz="1600" dirty="0"/>
              <a:t>) jezika, čiji su sadržaji čitljivi pomoću posebnog softvera zvanog </a:t>
            </a:r>
            <a:r>
              <a:rPr lang="hr-HR" sz="1600" dirty="0" err="1"/>
              <a:t>agregator</a:t>
            </a:r>
            <a:r>
              <a:rPr lang="hr-HR" sz="1600" dirty="0"/>
              <a:t> ili čitač (eng. </a:t>
            </a:r>
            <a:r>
              <a:rPr lang="hr-HR" sz="1600" dirty="0" err="1"/>
              <a:t>Reeder</a:t>
            </a:r>
            <a:r>
              <a:rPr lang="hr-HR" sz="1600" dirty="0"/>
              <a:t>/</a:t>
            </a:r>
            <a:r>
              <a:rPr lang="hr-HR" sz="1600" dirty="0" err="1"/>
              <a:t>Aggregator</a:t>
            </a:r>
            <a:r>
              <a:rPr lang="hr-HR" sz="1600" dirty="0"/>
              <a:t>).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 err="1"/>
              <a:t>Agregatori</a:t>
            </a:r>
            <a:r>
              <a:rPr lang="hr-HR" sz="1600" dirty="0"/>
              <a:t> prenose RSS kanale koji sadrže novosti sa mrežnih stranica koje prate. Korisnici RSS kanala ne moraju fizički odlaziti i posjećivati mrežne stranice, već novi sadržaj dolazi izravno njima.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Klikom na ikonicu za RSS kanal odabire se stranica s koje se žele primati novosti, nakon čega čitač prati i na jednom mjestu objavljuje sve informacije objavljene na toj stranici.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600" dirty="0"/>
              <a:t>RSS kanale koristimo u svrhu: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praćenja određenog područja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praćenja novosti s neke mrežne stranice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uključivanje informacija sa stanica s vijestima izravno na vlastite stranice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600" dirty="0"/>
              <a:t>praćenje sadržaja stručnih časopisa (TOC – table of </a:t>
            </a:r>
            <a:r>
              <a:rPr lang="hr-HR" sz="1600" dirty="0" err="1"/>
              <a:t>contents</a:t>
            </a:r>
            <a:r>
              <a:rPr lang="hr-HR" sz="1600" dirty="0"/>
              <a:t>) i sl.</a:t>
            </a:r>
          </a:p>
          <a:p>
            <a:pPr lvl="1" eaLnBrk="1" hangingPunct="1">
              <a:lnSpc>
                <a:spcPct val="80000"/>
              </a:lnSpc>
            </a:pPr>
            <a:endParaRPr lang="hr-HR" sz="16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600" b="1" dirty="0">
                <a:hlinkClick r:id="rId3"/>
              </a:rPr>
              <a:t>Feedly</a:t>
            </a:r>
            <a:br>
              <a:rPr lang="hr-HR" sz="1600" dirty="0"/>
            </a:br>
            <a:endParaRPr lang="hr-HR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Information management </a:t>
            </a:r>
            <a:r>
              <a:rPr lang="hr-HR" dirty="0" err="1"/>
              <a:t>tools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763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800" dirty="0" err="1"/>
              <a:t>CiteULike</a:t>
            </a:r>
            <a:r>
              <a:rPr lang="hr-HR" sz="1800" dirty="0"/>
              <a:t> – </a:t>
            </a:r>
            <a:r>
              <a:rPr lang="hr-HR" sz="1800" dirty="0">
                <a:hlinkClick r:id="rId3"/>
              </a:rPr>
              <a:t>citeulike.com</a:t>
            </a:r>
            <a:r>
              <a:rPr lang="hr-HR" sz="1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dirty="0" err="1"/>
              <a:t>Stumbleupon</a:t>
            </a:r>
            <a:r>
              <a:rPr lang="hr-HR" sz="1800" dirty="0"/>
              <a:t> – </a:t>
            </a:r>
            <a:r>
              <a:rPr lang="hr-HR" sz="1800" dirty="0">
                <a:hlinkClick r:id="rId4"/>
              </a:rPr>
              <a:t>www.stumbleupon.com</a:t>
            </a:r>
            <a:endParaRPr lang="hr-HR" sz="1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/>
              <a:t>iCyte</a:t>
            </a:r>
            <a:r>
              <a:rPr lang="hr-HR" sz="1800" dirty="0"/>
              <a:t> – </a:t>
            </a:r>
            <a:r>
              <a:rPr lang="hr-HR" sz="1800" dirty="0">
                <a:hlinkClick r:id="rId5"/>
              </a:rPr>
              <a:t>http://www.icyte.com/</a:t>
            </a:r>
            <a:r>
              <a:rPr lang="hr-HR" sz="1800" dirty="0" err="1">
                <a:hlinkClick r:id="rId5"/>
              </a:rPr>
              <a:t>users</a:t>
            </a:r>
            <a:r>
              <a:rPr lang="hr-HR" sz="1800" dirty="0">
                <a:hlinkClick r:id="rId5"/>
              </a:rPr>
              <a:t>/home</a:t>
            </a: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/>
              <a:t>Diigo</a:t>
            </a:r>
            <a:r>
              <a:rPr lang="hr-HR" sz="1800" dirty="0"/>
              <a:t> – </a:t>
            </a:r>
            <a:r>
              <a:rPr lang="hr-HR" sz="1800" dirty="0">
                <a:hlinkClick r:id="rId6"/>
              </a:rPr>
              <a:t>www.diigo.com</a:t>
            </a:r>
            <a:r>
              <a:rPr lang="hr-HR" sz="18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800" b="1" i="1" dirty="0" err="1"/>
              <a:t>Curation</a:t>
            </a:r>
            <a:endParaRPr lang="hr-HR" sz="1800" b="1" i="1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7"/>
              </a:rPr>
              <a:t>Storify</a:t>
            </a:r>
            <a:r>
              <a:rPr lang="hr-HR" sz="18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hr-HR" sz="1800" dirty="0">
                <a:hlinkClick r:id="rId8"/>
              </a:rPr>
              <a:t>Pinterest.com</a:t>
            </a: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9"/>
              </a:rPr>
              <a:t>Paper.li</a:t>
            </a:r>
            <a:endParaRPr lang="hr-HR" sz="1800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10"/>
              </a:rPr>
              <a:t>Scoop.it</a:t>
            </a:r>
            <a:endParaRPr lang="hr-HR" sz="1800" dirty="0"/>
          </a:p>
          <a:p>
            <a:pPr eaLnBrk="1" hangingPunct="1">
              <a:lnSpc>
                <a:spcPct val="80000"/>
              </a:lnSpc>
            </a:pPr>
            <a:endParaRPr lang="hr-HR" sz="1800" b="1" i="1" dirty="0"/>
          </a:p>
          <a:p>
            <a:pPr eaLnBrk="1" hangingPunct="1">
              <a:lnSpc>
                <a:spcPct val="80000"/>
              </a:lnSpc>
            </a:pPr>
            <a:r>
              <a:rPr lang="hr-HR" sz="1800" b="1" i="1" dirty="0"/>
              <a:t>Data </a:t>
            </a:r>
            <a:r>
              <a:rPr lang="hr-HR" sz="1800" b="1" i="1" dirty="0" err="1"/>
              <a:t>curation</a:t>
            </a:r>
            <a:endParaRPr lang="hr-HR" sz="1800" b="1" i="1" dirty="0"/>
          </a:p>
          <a:p>
            <a:pPr eaLnBrk="1" hangingPunct="1">
              <a:lnSpc>
                <a:spcPct val="80000"/>
              </a:lnSpc>
            </a:pPr>
            <a:r>
              <a:rPr lang="hr-HR" sz="1800" dirty="0" err="1">
                <a:hlinkClick r:id="rId11"/>
              </a:rPr>
              <a:t>DataCite</a:t>
            </a:r>
            <a:endParaRPr lang="hr-HR" sz="1800" dirty="0"/>
          </a:p>
          <a:p>
            <a:pPr eaLnBrk="1" hangingPunct="1">
              <a:lnSpc>
                <a:spcPct val="80000"/>
              </a:lnSpc>
            </a:pPr>
            <a:endParaRPr lang="hr-HR" sz="1800" dirty="0"/>
          </a:p>
          <a:p>
            <a:pPr eaLnBrk="1" hangingPunct="1">
              <a:lnSpc>
                <a:spcPct val="80000"/>
              </a:lnSpc>
            </a:pPr>
            <a:endParaRPr lang="hr-HR" sz="18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eaLnBrk="1" hangingPunct="1">
              <a:lnSpc>
                <a:spcPct val="80000"/>
              </a:lnSpc>
            </a:pPr>
            <a:endParaRPr lang="hr-HR" sz="1800" dirty="0"/>
          </a:p>
          <a:p>
            <a:pPr eaLnBrk="1" hangingPunct="1">
              <a:lnSpc>
                <a:spcPct val="80000"/>
              </a:lnSpc>
            </a:pPr>
            <a:endParaRPr lang="hr-HR" sz="1800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12" cstate="print"/>
          <a:srcRect r="1961" b="41962"/>
          <a:stretch>
            <a:fillRect/>
          </a:stretch>
        </p:blipFill>
        <p:spPr bwMode="auto">
          <a:xfrm>
            <a:off x="5638800" y="1600200"/>
            <a:ext cx="329507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6670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Nevidljivi web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</a:pPr>
            <a:r>
              <a:rPr lang="hr-HR" sz="1600" dirty="0"/>
              <a:t>Većinu sadržaja nevidljivog weba čine:</a:t>
            </a:r>
            <a:br>
              <a:rPr lang="hr-HR" sz="1600" dirty="0"/>
            </a:br>
            <a:endParaRPr lang="hr-HR" sz="16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sadržaji baza podataka (OAISter, Internet </a:t>
            </a:r>
            <a:r>
              <a:rPr lang="hr-HR" sz="1400" dirty="0" err="1"/>
              <a:t>Archive</a:t>
            </a:r>
            <a:r>
              <a:rPr lang="hr-HR" sz="1400" dirty="0"/>
              <a:t>, ERIC …)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dinamičke stranice koje se kreiraju na upit (katalog.nsk.hr)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stranice koje su označene da ne budu indeksirane (</a:t>
            </a:r>
            <a:r>
              <a:rPr lang="vi-VN" sz="1400" dirty="0"/>
              <a:t>&lt;meta name="Robots" content=„</a:t>
            </a:r>
            <a:r>
              <a:rPr lang="hr-HR" sz="1400" dirty="0"/>
              <a:t>NO</a:t>
            </a:r>
            <a:r>
              <a:rPr lang="vi-VN" sz="1400" dirty="0"/>
              <a:t>INDEX,</a:t>
            </a:r>
            <a:r>
              <a:rPr lang="hr-HR" sz="1400" dirty="0"/>
              <a:t> NO</a:t>
            </a:r>
            <a:r>
              <a:rPr lang="vi-VN" sz="1400" dirty="0"/>
              <a:t>FOLLOW" /&gt;</a:t>
            </a:r>
            <a:r>
              <a:rPr lang="hr-HR" sz="1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sadržaj koji ne sadrži link niti na jednu drugu stranicu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privatni web sadržaj koji zahtijeva </a:t>
            </a:r>
            <a:r>
              <a:rPr lang="hr-HR" sz="1400" dirty="0" err="1"/>
              <a:t>autentifikaciju</a:t>
            </a:r>
            <a:r>
              <a:rPr lang="hr-HR" sz="1400" dirty="0"/>
              <a:t> (intranet, </a:t>
            </a:r>
            <a:r>
              <a:rPr lang="hr-HR" sz="1400" dirty="0" err="1"/>
              <a:t>extranet</a:t>
            </a:r>
            <a:r>
              <a:rPr lang="hr-HR" sz="1400" dirty="0"/>
              <a:t> i druge računalne mreže) (intranet NSK, Web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Knowledge</a:t>
            </a:r>
            <a:r>
              <a:rPr lang="hr-HR" sz="1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sadržaj u formatima različitim od HTML-a ili teksta (multimedija, </a:t>
            </a:r>
            <a:r>
              <a:rPr lang="hr-HR" sz="1400" dirty="0" err="1"/>
              <a:t>JavaScript</a:t>
            </a:r>
            <a:r>
              <a:rPr lang="hr-HR" sz="1400" dirty="0"/>
              <a:t>, video i </a:t>
            </a:r>
            <a:r>
              <a:rPr lang="hr-HR" sz="1400" dirty="0" err="1"/>
              <a:t>sl</a:t>
            </a:r>
            <a:r>
              <a:rPr lang="hr-HR" sz="1400" dirty="0"/>
              <a:t>.)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dokumente izvan http protokola (</a:t>
            </a:r>
            <a:r>
              <a:rPr lang="hr-HR" sz="1400" dirty="0" err="1"/>
              <a:t>gopher</a:t>
            </a:r>
            <a:r>
              <a:rPr lang="hr-HR" sz="1400" dirty="0"/>
              <a:t>, </a:t>
            </a:r>
            <a:r>
              <a:rPr lang="hr-HR" sz="1400" dirty="0" err="1"/>
              <a:t>telnet</a:t>
            </a:r>
            <a:r>
              <a:rPr lang="hr-HR" sz="1400" dirty="0"/>
              <a:t>, ftp)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300" dirty="0"/>
          </a:p>
          <a:p>
            <a:pPr eaLnBrk="1" hangingPunct="1">
              <a:lnSpc>
                <a:spcPct val="80000"/>
              </a:lnSpc>
            </a:pPr>
            <a:r>
              <a:rPr lang="hr-HR" sz="1700" dirty="0"/>
              <a:t>Nevidljivi web se dohvaća </a:t>
            </a:r>
            <a:r>
              <a:rPr lang="hr-HR" sz="1700" dirty="0" err="1"/>
              <a:t>harvestiranjem</a:t>
            </a:r>
            <a:r>
              <a:rPr lang="hr-HR" sz="1700" dirty="0"/>
              <a:t> ili popisivanjem/klasificiranjem.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r-HR" sz="1700" dirty="0"/>
          </a:p>
          <a:p>
            <a:pPr eaLnBrk="1" hangingPunct="1">
              <a:lnSpc>
                <a:spcPct val="80000"/>
              </a:lnSpc>
            </a:pPr>
            <a:r>
              <a:rPr lang="hr-HR" sz="1700" dirty="0">
                <a:hlinkClick r:id="rId3"/>
              </a:rPr>
              <a:t>re3data.org</a:t>
            </a:r>
            <a:r>
              <a:rPr lang="hr-HR" sz="1700" dirty="0"/>
              <a:t> – indeks repozitorija znanstvenih podataka</a:t>
            </a:r>
          </a:p>
          <a:p>
            <a:pPr eaLnBrk="1" hangingPunct="1">
              <a:lnSpc>
                <a:spcPct val="80000"/>
              </a:lnSpc>
            </a:pPr>
            <a:endParaRPr lang="hr-HR" sz="1600" dirty="0"/>
          </a:p>
          <a:p>
            <a:pPr lvl="1" eaLnBrk="1" hangingPunct="1">
              <a:lnSpc>
                <a:spcPct val="80000"/>
              </a:lnSpc>
            </a:pPr>
            <a:endParaRPr lang="hr-HR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Information management </a:t>
            </a:r>
            <a:r>
              <a:rPr lang="hr-HR" dirty="0" err="1"/>
              <a:t>tools</a:t>
            </a:r>
            <a:endParaRPr lang="en-US" i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1600" dirty="0" err="1"/>
              <a:t>IGoogle</a:t>
            </a:r>
            <a:r>
              <a:rPr lang="hr-HR" sz="1600" dirty="0"/>
              <a:t> – </a:t>
            </a:r>
            <a:r>
              <a:rPr lang="hr-HR" sz="1600" dirty="0">
                <a:hlinkClick r:id="rId3"/>
              </a:rPr>
              <a:t>www.google.com/</a:t>
            </a:r>
            <a:r>
              <a:rPr lang="hr-HR" sz="1600" dirty="0" err="1">
                <a:hlinkClick r:id="rId3"/>
              </a:rPr>
              <a:t>ig</a:t>
            </a:r>
            <a:r>
              <a:rPr lang="hr-HR" sz="1600" dirty="0"/>
              <a:t> (ugašeno 1.11.2013.)</a:t>
            </a:r>
          </a:p>
          <a:p>
            <a:pPr eaLnBrk="1" hangingPunct="1">
              <a:lnSpc>
                <a:spcPct val="80000"/>
              </a:lnSpc>
            </a:pPr>
            <a:r>
              <a:rPr lang="hr-HR" sz="1600" dirty="0" err="1"/>
              <a:t>Squidoo</a:t>
            </a:r>
            <a:r>
              <a:rPr lang="hr-HR" sz="1600" dirty="0"/>
              <a:t> /</a:t>
            </a:r>
            <a:r>
              <a:rPr lang="hr-HR" sz="1600" dirty="0" err="1"/>
              <a:t>HubPages</a:t>
            </a:r>
            <a:r>
              <a:rPr lang="hr-HR" sz="1600" dirty="0"/>
              <a:t> – </a:t>
            </a:r>
            <a:r>
              <a:rPr lang="hr-HR" sz="1600" dirty="0">
                <a:hlinkClick r:id="rId4"/>
              </a:rPr>
              <a:t>www.squidoo.com</a:t>
            </a:r>
            <a:endParaRPr lang="hr-HR" sz="1600" dirty="0"/>
          </a:p>
          <a:p>
            <a:pPr eaLnBrk="1" hangingPunct="1">
              <a:lnSpc>
                <a:spcPct val="80000"/>
              </a:lnSpc>
            </a:pPr>
            <a:r>
              <a:rPr lang="hr-HR" sz="1600" dirty="0"/>
              <a:t>Google </a:t>
            </a:r>
            <a:r>
              <a:rPr lang="hr-HR" sz="1600" dirty="0" err="1"/>
              <a:t>Custom</a:t>
            </a:r>
            <a:r>
              <a:rPr lang="hr-HR" sz="1600" dirty="0"/>
              <a:t> Search </a:t>
            </a:r>
            <a:r>
              <a:rPr lang="hr-HR" sz="1600" dirty="0" err="1"/>
              <a:t>Engine</a:t>
            </a:r>
            <a:r>
              <a:rPr lang="hr-HR" sz="1600" dirty="0"/>
              <a:t> - </a:t>
            </a:r>
            <a:r>
              <a:rPr lang="hr-HR" sz="1600" dirty="0">
                <a:hlinkClick r:id="rId5"/>
              </a:rPr>
              <a:t>http://www.google.com/cse/</a:t>
            </a:r>
            <a:endParaRPr lang="hr-HR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6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+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Organizacija sadržaja prema osobnim potrebama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Integracija različitih servisa na jednom mjestu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Velika mogućnost personalizacije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Sadržaj se može dijeliti, omogućuje kolaboraciju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/>
              <a:t>-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Nalaze se pod nazorom trećih osoba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Stalne beta verzije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Nije osigurana trajnost aplikacije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Ne podržavaju jednako sve aplikacije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Semantički web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029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hr-HR" sz="1600" b="1" dirty="0"/>
              <a:t>Semantički web – data web </a:t>
            </a:r>
            <a:r>
              <a:rPr lang="hr-HR" sz="1600" dirty="0"/>
              <a:t>(</a:t>
            </a:r>
            <a:r>
              <a:rPr lang="hr-HR" sz="1600" dirty="0" err="1"/>
              <a:t>TimBL</a:t>
            </a:r>
            <a:r>
              <a:rPr lang="hr-HR" sz="1600" dirty="0"/>
              <a:t>, 2007.)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Decentralizirani svjetski informacijski prostor čiji je cilj razmjena/integracija računalno-čitljivih podataka uz minimalne troškove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Gradi se primjenom RDF modela za opis izvora na mreži ili pojmova (osoba, organizacija, tema, stvari) u računalno-čitljivom obliku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Opisi kao i veze između opisa na mreži temelje se na URI sintaksi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Sintaksa za opis izvora i veza u obliku </a:t>
            </a:r>
            <a:r>
              <a:rPr lang="hr-HR" sz="1400" i="1" dirty="0"/>
              <a:t>izjava</a:t>
            </a:r>
            <a:r>
              <a:rPr lang="hr-HR" sz="1400" dirty="0"/>
              <a:t> (</a:t>
            </a:r>
            <a:r>
              <a:rPr lang="hr-HR" sz="1400" i="1" dirty="0" err="1"/>
              <a:t>statements</a:t>
            </a:r>
            <a:r>
              <a:rPr lang="hr-HR" sz="14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hr-HR" sz="16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Semantički web nastaje: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1400" dirty="0"/>
              <a:t>strukturiranjem podataka primjenom </a:t>
            </a:r>
            <a:r>
              <a:rPr lang="hr-HR" sz="1400" dirty="0" err="1"/>
              <a:t>metapodataka</a:t>
            </a:r>
            <a:r>
              <a:rPr lang="hr-HR" sz="1400" dirty="0"/>
              <a:t>, </a:t>
            </a:r>
            <a:r>
              <a:rPr lang="hr-HR" sz="1400" dirty="0" err="1"/>
              <a:t>mikroformata</a:t>
            </a:r>
            <a:r>
              <a:rPr lang="hr-HR" sz="1400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1400" dirty="0"/>
              <a:t>stvaranjem relacija između podataka putem ontologija, rječnika i modela (RDF/XML)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1400" dirty="0"/>
              <a:t>povezivanjem podataka s postojećim semantičkim okruženjem (</a:t>
            </a:r>
            <a:r>
              <a:rPr lang="hr-HR" sz="1400" dirty="0" err="1"/>
              <a:t>linked</a:t>
            </a:r>
            <a:r>
              <a:rPr lang="hr-HR" sz="1400" dirty="0"/>
              <a:t> </a:t>
            </a:r>
            <a:r>
              <a:rPr lang="hr-HR" sz="1400" dirty="0" err="1"/>
              <a:t>open</a:t>
            </a:r>
            <a:r>
              <a:rPr lang="hr-HR" sz="1400" dirty="0"/>
              <a:t> </a:t>
            </a:r>
            <a:r>
              <a:rPr lang="hr-HR" sz="1400" dirty="0" err="1"/>
              <a:t>data</a:t>
            </a:r>
            <a:r>
              <a:rPr lang="hr-HR" sz="14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hr-HR" sz="1600" dirty="0"/>
          </a:p>
          <a:p>
            <a:pPr lvl="1" eaLnBrk="1" hangingPunct="1">
              <a:lnSpc>
                <a:spcPct val="80000"/>
              </a:lnSpc>
            </a:pPr>
            <a:endParaRPr lang="hr-HR" sz="1600" dirty="0"/>
          </a:p>
          <a:p>
            <a:pPr lvl="1" eaLnBrk="1" hangingPunct="1">
              <a:lnSpc>
                <a:spcPct val="80000"/>
              </a:lnSpc>
            </a:pPr>
            <a:endParaRPr lang="hr-HR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Semantički web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None/>
            </a:pPr>
            <a:r>
              <a:rPr lang="hr-HR" sz="1600" b="1" dirty="0">
                <a:sym typeface="Wingdings" pitchFamily="2" charset="2"/>
              </a:rPr>
              <a:t>SEMANTIČKI PODACI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Podaci koji opisuju podatke, dokumente ili stvarne pojmove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Ugrađeni u mrežnu stranicu (HTML5, </a:t>
            </a:r>
            <a:r>
              <a:rPr lang="hr-HR" sz="1400" dirty="0" err="1"/>
              <a:t>schema.org</a:t>
            </a:r>
            <a:r>
              <a:rPr lang="hr-HR" sz="1400" dirty="0"/>
              <a:t>) – semantički obogaćuju dokument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Zasebni dokumenti (XML, RDF, JSON)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r-HR" sz="1600" b="1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r-HR" sz="1600" b="1" dirty="0"/>
              <a:t>METAPODACI</a:t>
            </a:r>
            <a:r>
              <a:rPr lang="hr-HR" sz="16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podaci o različitim aspektima podataka mrežne stranice: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lvl="2" eaLnBrk="1" hangingPunct="1">
              <a:lnSpc>
                <a:spcPct val="80000"/>
              </a:lnSpc>
            </a:pPr>
            <a:r>
              <a:rPr lang="hr-HR" sz="1400" b="1" dirty="0"/>
              <a:t>Strukturni metapodaci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&lt;!DOCTYPE html PUBLIC "-//W3C//DTD XHTML 1.0 Transitional//EN" </a:t>
            </a:r>
            <a:r>
              <a:rPr lang="hr-HR" sz="1200" dirty="0"/>
              <a:t>	</a:t>
            </a:r>
            <a:r>
              <a:rPr lang="vi-VN" sz="1200" dirty="0"/>
              <a:t>"http://www.w3.org/TR/xhtml1/DTD/xhtml1-transitional.dtd"&gt;</a:t>
            </a:r>
            <a:endParaRPr lang="hr-HR" sz="12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r-HR" sz="1200" dirty="0"/>
              <a:t>	&lt;</a:t>
            </a:r>
            <a:r>
              <a:rPr lang="vi-VN" sz="1200" dirty="0"/>
              <a:t>html xmlns="http://www.w3.org/1999/xhtml"&gt;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/>
              <a:t>	</a:t>
            </a:r>
          </a:p>
          <a:p>
            <a:pPr lvl="2" eaLnBrk="1" hangingPunct="1">
              <a:lnSpc>
                <a:spcPct val="80000"/>
              </a:lnSpc>
            </a:pPr>
            <a:r>
              <a:rPr lang="hr-HR" sz="1400" b="1" dirty="0"/>
              <a:t>Deskriptivni ili opisni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&lt;title&gt;Knjižnice grada Zagreba - Naslovna&lt;/title&gt;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name="keywords" content="Knjižnice grada Zagreba, kgz, knjižnica, Zagreb, Knjiznice grada Zagreba, katalog, OPAC"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name="description" content="Knjižnica grada Zagreba su mreža narodnih knjižnica u Gradu Zagrebu. Stranice donose sve informacije o ustanovi, lokacijama i uvjetima korištenja knjižnica, građi, radnom vremenu, novostima i događanjima"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name="copyright" content="KGZ 2010"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name="author" content="Globaldizajn" /&gt; 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&lt;</a:t>
            </a:r>
            <a:r>
              <a:rPr lang="vi-VN" sz="1200" dirty="0"/>
              <a:t>!--meta name="email" content="kgz@kgz.hr" /</a:t>
            </a:r>
            <a:r>
              <a:rPr lang="vi-VN" sz="1200" dirty="0">
                <a:sym typeface="Wingdings" pitchFamily="2" charset="2"/>
              </a:rPr>
              <a:t></a:t>
            </a:r>
            <a:endParaRPr lang="hr-HR" sz="1200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50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Semantički web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4102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None/>
            </a:pPr>
            <a:endParaRPr lang="hr-HR" sz="1200" dirty="0"/>
          </a:p>
          <a:p>
            <a:pPr lvl="2" eaLnBrk="1" hangingPunct="1">
              <a:lnSpc>
                <a:spcPct val="80000"/>
              </a:lnSpc>
            </a:pPr>
            <a:r>
              <a:rPr lang="hr-HR" sz="1400" b="1" dirty="0"/>
              <a:t>Administrativni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name="Distribution" content="Global"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name="Rating" content="General"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name="Robots" content="INDEX,FOLLOW"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http-equiv="content-language" content="hr, en"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/>
              <a:t>	</a:t>
            </a:r>
            <a:r>
              <a:rPr lang="vi-VN" sz="1200" dirty="0"/>
              <a:t>&lt;meta http-equiv="Content-Type" content="text/html; charset=utf-8" /&gt;</a:t>
            </a:r>
            <a:endParaRPr lang="hr-HR" sz="1200" dirty="0"/>
          </a:p>
          <a:p>
            <a:pPr lvl="1" eaLnBrk="1" hangingPunct="1">
              <a:lnSpc>
                <a:spcPct val="80000"/>
              </a:lnSpc>
            </a:pPr>
            <a:endParaRPr lang="hr-HR" sz="1400" b="1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hr-HR" sz="1400" b="1" dirty="0">
                <a:sym typeface="Wingdings" pitchFamily="2" charset="2"/>
              </a:rPr>
              <a:t>STANDARDI METAPODATAKA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Dublin </a:t>
            </a:r>
            <a:r>
              <a:rPr lang="hr-HR" sz="1400" dirty="0" err="1">
                <a:sym typeface="Wingdings" pitchFamily="2" charset="2"/>
              </a:rPr>
              <a:t>Core</a:t>
            </a:r>
            <a:r>
              <a:rPr lang="hr-HR" sz="1400" dirty="0">
                <a:sym typeface="Wingdings" pitchFamily="2" charset="2"/>
              </a:rPr>
              <a:t>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METS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MODS/MADS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ONIX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OAI-PMH …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400" dirty="0">
              <a:sym typeface="Wingdings" pitchFamily="2" charset="2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r-HR" sz="1400" b="1" dirty="0"/>
              <a:t>MIRKOFORMATI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dio HTML5 kojim se omogućuje jednostavno ugradnja semantičkih elemenata u HTML dokument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strukturirani podaci u nestrukturiranom mrežnom okruženju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podražavaju </a:t>
            </a:r>
            <a:r>
              <a:rPr lang="hr-HR" sz="1400" dirty="0" err="1"/>
              <a:t>Google</a:t>
            </a:r>
            <a:r>
              <a:rPr lang="hr-HR" sz="1400" dirty="0"/>
              <a:t>, </a:t>
            </a:r>
            <a:r>
              <a:rPr lang="hr-HR" sz="1400" dirty="0" err="1"/>
              <a:t>Bing</a:t>
            </a:r>
            <a:r>
              <a:rPr lang="hr-HR" sz="1400" dirty="0"/>
              <a:t>, </a:t>
            </a:r>
            <a:r>
              <a:rPr lang="hr-HR" sz="1400" dirty="0" err="1"/>
              <a:t>Yahoo</a:t>
            </a:r>
            <a:r>
              <a:rPr lang="hr-HR" sz="1400" dirty="0"/>
              <a:t>! i </a:t>
            </a:r>
            <a:r>
              <a:rPr lang="hr-HR" sz="1400" dirty="0" err="1"/>
              <a:t>Yandex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>
                <a:hlinkClick r:id="rId3"/>
              </a:rPr>
              <a:t>schema.org</a:t>
            </a:r>
            <a:r>
              <a:rPr lang="hr-HR" sz="1400" dirty="0"/>
              <a:t>: razvija hijerarhijsku listu semantičkih shema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200" i="1" dirty="0"/>
              <a:t>Person</a:t>
            </a:r>
            <a:r>
              <a:rPr lang="en-GB" sz="1200" dirty="0"/>
              <a:t>, </a:t>
            </a:r>
            <a:r>
              <a:rPr lang="en-GB" sz="1200" i="1" dirty="0"/>
              <a:t>Event</a:t>
            </a:r>
            <a:r>
              <a:rPr lang="en-GB" sz="1200" dirty="0"/>
              <a:t>, </a:t>
            </a:r>
            <a:r>
              <a:rPr lang="en-GB" sz="1200" i="1" dirty="0"/>
              <a:t>Organization</a:t>
            </a:r>
            <a:r>
              <a:rPr lang="en-GB" sz="1200" dirty="0"/>
              <a:t>, </a:t>
            </a:r>
            <a:r>
              <a:rPr lang="en-GB" sz="1200" i="1" dirty="0"/>
              <a:t>Product</a:t>
            </a:r>
            <a:r>
              <a:rPr lang="en-GB" sz="1200" dirty="0"/>
              <a:t>, </a:t>
            </a:r>
            <a:r>
              <a:rPr lang="en-GB" sz="1200" i="1" dirty="0"/>
              <a:t>Review</a:t>
            </a:r>
            <a:r>
              <a:rPr lang="en-GB" sz="1200" dirty="0"/>
              <a:t>, </a:t>
            </a:r>
            <a:r>
              <a:rPr lang="en-GB" sz="1200" i="1" dirty="0"/>
              <a:t>Review-aggregate</a:t>
            </a:r>
            <a:r>
              <a:rPr lang="en-GB" sz="1200" dirty="0"/>
              <a:t>, </a:t>
            </a:r>
            <a:r>
              <a:rPr lang="en-GB" sz="1200" i="1" dirty="0"/>
              <a:t>Breadcrumb</a:t>
            </a:r>
            <a:r>
              <a:rPr lang="en-GB" sz="1200" dirty="0"/>
              <a:t>, </a:t>
            </a:r>
            <a:r>
              <a:rPr lang="en-GB" sz="1200" i="1" dirty="0"/>
              <a:t>Offer</a:t>
            </a:r>
            <a:r>
              <a:rPr lang="en-GB" sz="1200" dirty="0"/>
              <a:t>, </a:t>
            </a:r>
            <a:r>
              <a:rPr lang="en-GB" sz="1200" i="1" dirty="0"/>
              <a:t>Offer-aggregate</a:t>
            </a:r>
            <a:endParaRPr lang="hr-HR" sz="1200" i="1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/>
              <a:t>WordPress</a:t>
            </a:r>
            <a:r>
              <a:rPr lang="hr-HR" sz="1400" dirty="0"/>
              <a:t> dodatak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/>
              <a:t>Mikroformati</a:t>
            </a:r>
            <a:r>
              <a:rPr lang="hr-HR" sz="1400" dirty="0"/>
              <a:t> ne omogućuju relacijske odnose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>
                <a:hlinkClick r:id="rId4"/>
              </a:rPr>
              <a:t>http://tools.ranksider.com/</a:t>
            </a:r>
            <a:r>
              <a:rPr lang="hr-HR" sz="1400" dirty="0" err="1">
                <a:hlinkClick r:id="rId4"/>
              </a:rPr>
              <a:t>rich</a:t>
            </a:r>
            <a:r>
              <a:rPr lang="hr-HR" sz="1400" dirty="0">
                <a:hlinkClick r:id="rId4"/>
              </a:rPr>
              <a:t>-</a:t>
            </a:r>
            <a:r>
              <a:rPr lang="hr-HR" sz="1400" dirty="0" err="1">
                <a:hlinkClick r:id="rId4"/>
              </a:rPr>
              <a:t>snippets</a:t>
            </a:r>
            <a:r>
              <a:rPr lang="hr-HR" sz="1400" dirty="0"/>
              <a:t> 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400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hr-HR" sz="1400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200" dirty="0">
                <a:sym typeface="Wingdings" pitchFamily="2" charset="2"/>
              </a:rPr>
              <a:t>	</a:t>
            </a: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2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Semantički web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None/>
            </a:pPr>
            <a:endParaRPr lang="hr-HR" sz="1600" b="1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hr-HR" sz="1600" b="1" dirty="0"/>
              <a:t>POVEZANI PODACI – </a:t>
            </a:r>
            <a:r>
              <a:rPr lang="hr-HR" sz="1600" dirty="0"/>
              <a:t>(</a:t>
            </a:r>
            <a:r>
              <a:rPr lang="hr-HR" sz="1600" dirty="0" err="1"/>
              <a:t>linked</a:t>
            </a:r>
            <a:r>
              <a:rPr lang="hr-HR" sz="1600" dirty="0"/>
              <a:t> data)</a:t>
            </a:r>
            <a:endParaRPr lang="hr-HR" sz="1200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Omogućuje integraciju i ponovno korištenje različitih semantičkih podataka iz različitih izvora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Integracija semantičkih podataka putem URI </a:t>
            </a:r>
            <a:r>
              <a:rPr lang="hr-HR" sz="1400" dirty="0" err="1"/>
              <a:t>tripleta</a:t>
            </a:r>
            <a:r>
              <a:rPr lang="hr-HR" sz="14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subjekt – predikat – objekt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Subjekt i objekt definiraju se ontologijama, a predikat </a:t>
            </a:r>
            <a:r>
              <a:rPr lang="hr-HR" sz="1400" dirty="0">
                <a:hlinkClick r:id="rId3"/>
              </a:rPr>
              <a:t>rječnicima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b="1" dirty="0">
                <a:sym typeface="Wingdings" pitchFamily="2" charset="2"/>
              </a:rPr>
              <a:t>Formati RDF modela podataka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HTML5 …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XML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</a:t>
            </a:r>
            <a:r>
              <a:rPr lang="hr-HR" sz="1400" dirty="0" err="1">
                <a:sym typeface="Wingdings" pitchFamily="2" charset="2"/>
              </a:rPr>
              <a:t>RDFa</a:t>
            </a:r>
            <a:endParaRPr lang="hr-HR" sz="1400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JSON 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>
                <a:sym typeface="Wingdings" pitchFamily="2" charset="2"/>
              </a:rPr>
              <a:t>	</a:t>
            </a:r>
            <a:r>
              <a:rPr lang="hr-HR" sz="1400" dirty="0" err="1">
                <a:sym typeface="Wingdings" pitchFamily="2" charset="2"/>
              </a:rPr>
              <a:t>Turtle</a:t>
            </a:r>
            <a:r>
              <a:rPr lang="hr-HR" sz="1400" dirty="0">
                <a:sym typeface="Wingdings" pitchFamily="2" charset="2"/>
              </a:rPr>
              <a:t> …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hr-HR" sz="1200" dirty="0"/>
          </a:p>
          <a:p>
            <a:pPr lvl="1" eaLnBrk="1" hangingPunct="1">
              <a:lnSpc>
                <a:spcPct val="80000"/>
              </a:lnSpc>
              <a:buNone/>
            </a:pPr>
            <a:endParaRPr lang="hr-HR" sz="1400" b="1" dirty="0"/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b="1" dirty="0"/>
              <a:t>Zadatak: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hr-HR" sz="1400" dirty="0"/>
              <a:t>1. Izradite semantičku datoteku </a:t>
            </a:r>
            <a:r>
              <a:rPr lang="hr-HR" sz="1400" dirty="0" err="1"/>
              <a:t>foaf.rdf</a:t>
            </a:r>
            <a:br>
              <a:rPr lang="hr-HR" sz="1400" dirty="0"/>
            </a:br>
            <a:r>
              <a:rPr lang="hr-HR" sz="1400" dirty="0">
                <a:hlinkClick r:id="rId4"/>
              </a:rPr>
              <a:t>http://www.ldodds.com/</a:t>
            </a:r>
            <a:r>
              <a:rPr lang="hr-HR" sz="1400" dirty="0" err="1">
                <a:hlinkClick r:id="rId4"/>
              </a:rPr>
              <a:t>foaf</a:t>
            </a:r>
            <a:r>
              <a:rPr lang="hr-HR" sz="1400" dirty="0">
                <a:hlinkClick r:id="rId4"/>
              </a:rPr>
              <a:t>/</a:t>
            </a:r>
            <a:r>
              <a:rPr lang="hr-HR" sz="1400" dirty="0" err="1">
                <a:hlinkClick r:id="rId4"/>
              </a:rPr>
              <a:t>foaf</a:t>
            </a:r>
            <a:r>
              <a:rPr lang="hr-HR" sz="1400" dirty="0">
                <a:hlinkClick r:id="rId4"/>
              </a:rPr>
              <a:t>-a-</a:t>
            </a:r>
            <a:r>
              <a:rPr lang="hr-HR" sz="1400" dirty="0" err="1">
                <a:hlinkClick r:id="rId4"/>
              </a:rPr>
              <a:t>matic</a:t>
            </a:r>
            <a:r>
              <a:rPr lang="hr-HR" sz="1400" dirty="0"/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Tražilice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</a:pPr>
            <a:r>
              <a:rPr lang="hr-HR" sz="1600" dirty="0"/>
              <a:t>Pretraživanje: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Horizontalno pretraživanje – široko pretraživanje raspoloživih izvora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Vertikalno pretraživanje – unutar određenog područja, određenih vrsta dokumenata i sl.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/>
              <a:t>Universal</a:t>
            </a:r>
            <a:r>
              <a:rPr lang="hr-HR" sz="1400" dirty="0"/>
              <a:t>/live </a:t>
            </a:r>
            <a:r>
              <a:rPr lang="hr-HR" sz="1400" dirty="0" err="1"/>
              <a:t>search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Personalizirano pretraživanje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Društveno pretraživanje (</a:t>
            </a:r>
            <a:r>
              <a:rPr lang="hr-HR" sz="1400" dirty="0" err="1"/>
              <a:t>social</a:t>
            </a:r>
            <a:r>
              <a:rPr lang="hr-HR" sz="1400" dirty="0"/>
              <a:t> </a:t>
            </a:r>
            <a:r>
              <a:rPr lang="hr-HR" sz="1400" dirty="0" err="1"/>
              <a:t>search</a:t>
            </a:r>
            <a:r>
              <a:rPr lang="hr-HR" sz="1400" dirty="0"/>
              <a:t>), </a:t>
            </a:r>
            <a:r>
              <a:rPr lang="hr-HR" sz="1400" dirty="0" err="1"/>
              <a:t>real</a:t>
            </a:r>
            <a:r>
              <a:rPr lang="hr-HR" sz="1400" dirty="0"/>
              <a:t>-time </a:t>
            </a:r>
            <a:r>
              <a:rPr lang="hr-HR" sz="1400" dirty="0" err="1"/>
              <a:t>search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Semantičko pretraživanje (</a:t>
            </a:r>
            <a:r>
              <a:rPr lang="hr-HR" sz="1400" dirty="0" err="1"/>
              <a:t>semantic</a:t>
            </a:r>
            <a:r>
              <a:rPr lang="hr-HR" sz="1400" dirty="0"/>
              <a:t> </a:t>
            </a:r>
            <a:r>
              <a:rPr lang="hr-HR" sz="1400" dirty="0" err="1"/>
              <a:t>search</a:t>
            </a:r>
            <a:r>
              <a:rPr lang="hr-HR" sz="1400" dirty="0"/>
              <a:t>)</a:t>
            </a:r>
          </a:p>
          <a:p>
            <a:pPr eaLnBrk="1" hangingPunct="1"/>
            <a:endParaRPr lang="hr-HR" sz="1600" dirty="0"/>
          </a:p>
          <a:p>
            <a:pPr eaLnBrk="1" hangingPunct="1"/>
            <a:r>
              <a:rPr lang="hr-HR" sz="1600" dirty="0"/>
              <a:t>Tražilice</a:t>
            </a:r>
          </a:p>
          <a:p>
            <a:pPr lvl="1" eaLnBrk="1" hangingPunct="1"/>
            <a:r>
              <a:rPr lang="hr-HR" sz="1400" dirty="0"/>
              <a:t>namijenjene pretraživanju internetskog sadržaja</a:t>
            </a:r>
          </a:p>
          <a:p>
            <a:pPr lvl="1" eaLnBrk="1" hangingPunct="1"/>
            <a:r>
              <a:rPr lang="hr-HR" sz="1400" dirty="0"/>
              <a:t>sastoje se od algoritma za indeksiranje i rangiranje sadržaja, baze podataka, sučelja za pretraživanje</a:t>
            </a:r>
            <a:br>
              <a:rPr lang="hr-HR" sz="1400" dirty="0"/>
            </a:br>
            <a:endParaRPr lang="hr-HR" sz="1400" dirty="0"/>
          </a:p>
          <a:p>
            <a:pPr eaLnBrk="1" hangingPunct="1">
              <a:lnSpc>
                <a:spcPct val="80000"/>
              </a:lnSpc>
            </a:pPr>
            <a:r>
              <a:rPr lang="hr-HR" sz="1600" dirty="0" err="1">
                <a:hlinkClick r:id="rId3"/>
              </a:rPr>
              <a:t>AltaVista</a:t>
            </a:r>
            <a:endParaRPr lang="hr-HR" sz="16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kreator Louis </a:t>
            </a:r>
            <a:r>
              <a:rPr lang="hr-HR" sz="1400" dirty="0" err="1"/>
              <a:t>Monier</a:t>
            </a:r>
            <a:r>
              <a:rPr lang="hr-HR" sz="1400" dirty="0"/>
              <a:t>, 15. prosinca 1995. – na dan javnog pokretanja indeksirala je 16 milijuna dokumenata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prvi pretraživač koji je nudio višejezično pretraživanje (</a:t>
            </a:r>
            <a:r>
              <a:rPr lang="hr-HR" sz="1400" dirty="0" err="1"/>
              <a:t>Babel</a:t>
            </a:r>
            <a:r>
              <a:rPr lang="hr-HR" sz="1400" dirty="0"/>
              <a:t> </a:t>
            </a:r>
            <a:r>
              <a:rPr lang="hr-HR" sz="1400" dirty="0" err="1"/>
              <a:t>Fish</a:t>
            </a:r>
            <a:r>
              <a:rPr lang="hr-HR" sz="1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2003. godine -&gt; </a:t>
            </a:r>
            <a:r>
              <a:rPr lang="hr-HR" sz="1400" dirty="0" err="1"/>
              <a:t>Yahoo</a:t>
            </a:r>
            <a:r>
              <a:rPr lang="hr-HR" sz="1400" dirty="0"/>
              <a:t>!</a:t>
            </a:r>
            <a:br>
              <a:rPr lang="hr-HR" sz="1400" dirty="0"/>
            </a:br>
            <a:endParaRPr lang="hr-HR" sz="1400" dirty="0">
              <a:hlinkClick r:id="rId4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419600" y="3810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/>
              <a:t>Roy Tennant (2003) – „Only librarians like to search, everyone else likes to find“</a:t>
            </a:r>
            <a:endParaRPr lang="en-US"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Google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000" dirty="0" err="1">
                <a:hlinkClick r:id="rId3"/>
              </a:rPr>
              <a:t>Google</a:t>
            </a:r>
            <a:endParaRPr lang="hr-HR" sz="2000" dirty="0"/>
          </a:p>
          <a:p>
            <a:pPr eaLnBrk="1" hangingPunct="1">
              <a:lnSpc>
                <a:spcPct val="80000"/>
              </a:lnSpc>
            </a:pPr>
            <a:endParaRPr lang="hr-HR" sz="20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/>
              <a:t>Stanford</a:t>
            </a:r>
            <a:r>
              <a:rPr lang="hr-HR" sz="1400" dirty="0"/>
              <a:t> </a:t>
            </a:r>
            <a:r>
              <a:rPr lang="hr-HR" sz="1400" dirty="0" err="1"/>
              <a:t>University</a:t>
            </a:r>
            <a:r>
              <a:rPr lang="hr-HR" sz="1400" dirty="0"/>
              <a:t> – </a:t>
            </a:r>
            <a:r>
              <a:rPr lang="hr-HR" sz="1400" dirty="0" err="1"/>
              <a:t>Larry</a:t>
            </a:r>
            <a:r>
              <a:rPr lang="hr-HR" sz="1400" dirty="0"/>
              <a:t> Page, </a:t>
            </a:r>
            <a:r>
              <a:rPr lang="hr-HR" sz="1400" dirty="0" err="1"/>
              <a:t>Sergey</a:t>
            </a:r>
            <a:r>
              <a:rPr lang="hr-HR" sz="1400" dirty="0"/>
              <a:t> </a:t>
            </a:r>
            <a:r>
              <a:rPr lang="hr-HR" sz="1400" dirty="0" err="1"/>
              <a:t>Brin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doktorska teza o </a:t>
            </a:r>
            <a:r>
              <a:rPr lang="hr-HR" sz="1400" dirty="0" err="1"/>
              <a:t>BackRub</a:t>
            </a:r>
            <a:r>
              <a:rPr lang="hr-HR" sz="1400" dirty="0"/>
              <a:t> – sistem web citata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b="1" dirty="0" err="1"/>
              <a:t>PageRank</a:t>
            </a:r>
            <a:r>
              <a:rPr lang="hr-HR" sz="1400" b="1" dirty="0"/>
              <a:t> </a:t>
            </a:r>
            <a:r>
              <a:rPr lang="hr-HR" sz="1400" dirty="0"/>
              <a:t>– algoritam rangiranja mrežnog sadržaja koji se temelji na ukupnom broju linkova koji upućuju na određenu stranicu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 err="1">
                <a:hlinkClick r:id="rId4"/>
              </a:rPr>
              <a:t>Sergey</a:t>
            </a:r>
            <a:r>
              <a:rPr lang="hr-HR" sz="1400" dirty="0">
                <a:hlinkClick r:id="rId4"/>
              </a:rPr>
              <a:t> </a:t>
            </a:r>
            <a:r>
              <a:rPr lang="hr-HR" sz="1400" dirty="0" err="1">
                <a:hlinkClick r:id="rId4"/>
              </a:rPr>
              <a:t>Brin</a:t>
            </a:r>
            <a:r>
              <a:rPr lang="hr-HR" sz="1400" dirty="0">
                <a:hlinkClick r:id="rId4"/>
              </a:rPr>
              <a:t>. Lawrence Page. </a:t>
            </a:r>
            <a:r>
              <a:rPr lang="hr-HR" sz="1400" dirty="0" err="1">
                <a:hlinkClick r:id="rId4"/>
              </a:rPr>
              <a:t>The</a:t>
            </a:r>
            <a:r>
              <a:rPr lang="hr-HR" sz="1400" dirty="0">
                <a:hlinkClick r:id="rId4"/>
              </a:rPr>
              <a:t> </a:t>
            </a:r>
            <a:r>
              <a:rPr lang="hr-HR" sz="1400" dirty="0" err="1">
                <a:hlinkClick r:id="rId4"/>
              </a:rPr>
              <a:t>Anatomy</a:t>
            </a:r>
            <a:r>
              <a:rPr lang="hr-HR" sz="1400" dirty="0">
                <a:hlinkClick r:id="rId4"/>
              </a:rPr>
              <a:t> </a:t>
            </a:r>
            <a:r>
              <a:rPr lang="hr-HR" sz="1400" dirty="0" err="1">
                <a:hlinkClick r:id="rId4"/>
              </a:rPr>
              <a:t>of</a:t>
            </a:r>
            <a:r>
              <a:rPr lang="hr-HR" sz="1400" dirty="0">
                <a:hlinkClick r:id="rId4"/>
              </a:rPr>
              <a:t> a </a:t>
            </a:r>
            <a:r>
              <a:rPr lang="hr-HR" sz="1400" dirty="0" err="1">
                <a:hlinkClick r:id="rId4"/>
              </a:rPr>
              <a:t>Large</a:t>
            </a:r>
            <a:r>
              <a:rPr lang="hr-HR" sz="1400" dirty="0">
                <a:hlinkClick r:id="rId4"/>
              </a:rPr>
              <a:t>-</a:t>
            </a:r>
            <a:r>
              <a:rPr lang="hr-HR" sz="1400" dirty="0" err="1">
                <a:hlinkClick r:id="rId4"/>
              </a:rPr>
              <a:t>Scale</a:t>
            </a:r>
            <a:r>
              <a:rPr lang="hr-HR" sz="1400" dirty="0">
                <a:hlinkClick r:id="rId4"/>
              </a:rPr>
              <a:t> </a:t>
            </a:r>
            <a:r>
              <a:rPr lang="hr-HR" sz="1400" dirty="0" err="1">
                <a:hlinkClick r:id="rId4"/>
              </a:rPr>
              <a:t>Hypertextual</a:t>
            </a:r>
            <a:r>
              <a:rPr lang="hr-HR" sz="1400" dirty="0">
                <a:hlinkClick r:id="rId4"/>
              </a:rPr>
              <a:t> Web </a:t>
            </a:r>
            <a:r>
              <a:rPr lang="hr-HR" sz="1400" dirty="0" err="1">
                <a:hlinkClick r:id="rId4"/>
              </a:rPr>
              <a:t>Search</a:t>
            </a:r>
            <a:r>
              <a:rPr lang="hr-HR" sz="1400" dirty="0">
                <a:hlinkClick r:id="rId4"/>
              </a:rPr>
              <a:t> </a:t>
            </a:r>
            <a:r>
              <a:rPr lang="hr-HR" sz="1400" dirty="0" err="1">
                <a:hlinkClick r:id="rId4"/>
              </a:rPr>
              <a:t>Engine</a:t>
            </a:r>
            <a:r>
              <a:rPr lang="hr-HR" sz="1400" dirty="0"/>
              <a:t> – najcitiraniji članak iz područja pretraživanja Interneta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povećanjem Interneta njihov algoritam daje sve bolje rezultate, jer će imati veći suodnos ukupnog broja linkova s linkovima na pojedinu stranicu (milijun sa 100 nula)</a:t>
            </a:r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2002. – </a:t>
            </a:r>
            <a:r>
              <a:rPr lang="hr-HR" sz="1400" dirty="0" err="1"/>
              <a:t>AdWords</a:t>
            </a:r>
            <a:r>
              <a:rPr lang="hr-HR" sz="1400" dirty="0"/>
              <a:t> (</a:t>
            </a:r>
            <a:r>
              <a:rPr lang="hr-HR" sz="1400" dirty="0" err="1"/>
              <a:t>pay</a:t>
            </a:r>
            <a:r>
              <a:rPr lang="hr-HR" sz="1400" dirty="0"/>
              <a:t>-</a:t>
            </a:r>
            <a:r>
              <a:rPr lang="hr-HR" sz="1400" dirty="0" err="1"/>
              <a:t>per</a:t>
            </a:r>
            <a:r>
              <a:rPr lang="hr-HR" sz="1400" dirty="0"/>
              <a:t>-</a:t>
            </a:r>
            <a:r>
              <a:rPr lang="hr-HR" sz="1400" dirty="0" err="1"/>
              <a:t>click</a:t>
            </a:r>
            <a:r>
              <a:rPr lang="hr-HR" sz="14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2003. – </a:t>
            </a:r>
            <a:r>
              <a:rPr lang="hr-HR" sz="1400" dirty="0" err="1"/>
              <a:t>Blogger</a:t>
            </a:r>
            <a:r>
              <a:rPr lang="hr-HR" sz="1400" dirty="0"/>
              <a:t>, </a:t>
            </a:r>
            <a:r>
              <a:rPr lang="hr-HR" sz="1400" dirty="0" err="1"/>
              <a:t>Picasa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2004. – </a:t>
            </a:r>
            <a:r>
              <a:rPr lang="hr-HR" sz="1400" dirty="0" err="1"/>
              <a:t>Google</a:t>
            </a:r>
            <a:r>
              <a:rPr lang="hr-HR" sz="1400" dirty="0"/>
              <a:t> </a:t>
            </a:r>
            <a:r>
              <a:rPr lang="hr-HR" sz="1400" dirty="0" err="1"/>
              <a:t>Print</a:t>
            </a:r>
            <a:r>
              <a:rPr lang="hr-HR" sz="1400" dirty="0"/>
              <a:t> – </a:t>
            </a:r>
            <a:r>
              <a:rPr lang="hr-HR" sz="1400" dirty="0" err="1"/>
              <a:t>Google</a:t>
            </a:r>
            <a:r>
              <a:rPr lang="hr-HR" sz="1400" dirty="0"/>
              <a:t> </a:t>
            </a:r>
            <a:r>
              <a:rPr lang="hr-HR" sz="1400" dirty="0" err="1"/>
              <a:t>Books</a:t>
            </a:r>
            <a:r>
              <a:rPr lang="hr-HR" sz="1400" dirty="0"/>
              <a:t> (</a:t>
            </a:r>
            <a:r>
              <a:rPr lang="hr-HR" sz="1400" dirty="0" err="1"/>
              <a:t>Google</a:t>
            </a:r>
            <a:r>
              <a:rPr lang="hr-HR" sz="1400" dirty="0"/>
              <a:t> </a:t>
            </a:r>
            <a:r>
              <a:rPr lang="hr-HR" sz="1400" dirty="0" err="1"/>
              <a:t>Five</a:t>
            </a:r>
            <a:r>
              <a:rPr lang="hr-HR" sz="1400" dirty="0"/>
              <a:t> - </a:t>
            </a:r>
            <a:r>
              <a:rPr lang="hr-HR" sz="1400" dirty="0" err="1"/>
              <a:t>Harvard</a:t>
            </a:r>
            <a:r>
              <a:rPr lang="hr-HR" sz="1400" dirty="0"/>
              <a:t>, Michigan </a:t>
            </a:r>
            <a:r>
              <a:rPr lang="hr-HR" sz="1400" dirty="0" err="1"/>
              <a:t>University</a:t>
            </a:r>
            <a:r>
              <a:rPr lang="hr-HR" sz="1400" dirty="0"/>
              <a:t> Library, New York </a:t>
            </a:r>
            <a:r>
              <a:rPr lang="hr-HR" sz="1400" dirty="0" err="1"/>
              <a:t>Public</a:t>
            </a:r>
            <a:r>
              <a:rPr lang="hr-HR" sz="1400" dirty="0"/>
              <a:t> library, </a:t>
            </a:r>
            <a:r>
              <a:rPr lang="hr-HR" sz="1400" dirty="0" err="1"/>
              <a:t>Oxford</a:t>
            </a:r>
            <a:r>
              <a:rPr lang="hr-HR" sz="1400" dirty="0"/>
              <a:t> </a:t>
            </a:r>
            <a:r>
              <a:rPr lang="hr-HR" sz="1400" dirty="0" err="1"/>
              <a:t>library</a:t>
            </a:r>
            <a:r>
              <a:rPr lang="hr-HR" sz="1400" dirty="0"/>
              <a:t> </a:t>
            </a:r>
            <a:r>
              <a:rPr lang="hr-HR" sz="1400" dirty="0" err="1"/>
              <a:t>and</a:t>
            </a:r>
            <a:r>
              <a:rPr lang="hr-HR" sz="1400" dirty="0"/>
              <a:t> </a:t>
            </a:r>
            <a:r>
              <a:rPr lang="hr-HR" sz="1400" dirty="0" err="1"/>
              <a:t>Stanford</a:t>
            </a:r>
            <a:r>
              <a:rPr lang="hr-HR" sz="1400" dirty="0"/>
              <a:t> library), </a:t>
            </a:r>
            <a:r>
              <a:rPr lang="hr-HR" sz="1400" dirty="0" err="1"/>
              <a:t>Google</a:t>
            </a:r>
            <a:r>
              <a:rPr lang="hr-HR" sz="1400" dirty="0"/>
              <a:t> </a:t>
            </a:r>
            <a:r>
              <a:rPr lang="hr-HR" sz="1400" dirty="0" err="1"/>
              <a:t>Scholar</a:t>
            </a:r>
            <a:r>
              <a:rPr lang="hr-HR" sz="1400" dirty="0"/>
              <a:t>, </a:t>
            </a:r>
            <a:r>
              <a:rPr lang="hr-HR" sz="1400" dirty="0" err="1"/>
              <a:t>Google</a:t>
            </a:r>
            <a:r>
              <a:rPr lang="hr-HR" sz="1400" dirty="0"/>
              <a:t> </a:t>
            </a:r>
            <a:r>
              <a:rPr lang="hr-HR" sz="1400" dirty="0" err="1"/>
              <a:t>Lab</a:t>
            </a:r>
            <a:r>
              <a:rPr lang="hr-HR" sz="1400" dirty="0"/>
              <a:t>, </a:t>
            </a:r>
            <a:r>
              <a:rPr lang="hr-HR" sz="1400" dirty="0" err="1"/>
              <a:t>Google</a:t>
            </a:r>
            <a:r>
              <a:rPr lang="hr-HR" sz="1400" dirty="0"/>
              <a:t> News, </a:t>
            </a:r>
            <a:r>
              <a:rPr lang="hr-HR" sz="1400" dirty="0" err="1"/>
              <a:t>Gmail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2005. - </a:t>
            </a:r>
            <a:r>
              <a:rPr lang="hr-HR" sz="1400" dirty="0" err="1"/>
              <a:t>AgentRank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2007. </a:t>
            </a:r>
            <a:r>
              <a:rPr lang="hr-HR" sz="1400" b="1" dirty="0"/>
              <a:t>– </a:t>
            </a:r>
            <a:r>
              <a:rPr lang="hr-HR" sz="1400" dirty="0" err="1"/>
              <a:t>universal</a:t>
            </a:r>
            <a:r>
              <a:rPr lang="hr-HR" sz="1400" dirty="0"/>
              <a:t> </a:t>
            </a:r>
            <a:r>
              <a:rPr lang="hr-HR" sz="1400" dirty="0" err="1"/>
              <a:t>search</a:t>
            </a:r>
            <a:r>
              <a:rPr lang="hr-HR" sz="1400" dirty="0"/>
              <a:t>, </a:t>
            </a:r>
            <a:r>
              <a:rPr lang="hr-HR" sz="1400" dirty="0" err="1"/>
              <a:t>Zeitgeist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2010. </a:t>
            </a:r>
            <a:r>
              <a:rPr lang="hr-HR" sz="1400" i="1" dirty="0"/>
              <a:t>– </a:t>
            </a:r>
            <a:r>
              <a:rPr lang="hr-HR" sz="1400" dirty="0"/>
              <a:t>instant </a:t>
            </a:r>
            <a:r>
              <a:rPr lang="hr-HR" sz="1400" dirty="0" err="1"/>
              <a:t>preview</a:t>
            </a:r>
            <a:r>
              <a:rPr lang="hr-HR" sz="1400" dirty="0"/>
              <a:t>, </a:t>
            </a:r>
            <a:r>
              <a:rPr lang="hr-HR" sz="1400" dirty="0" err="1"/>
              <a:t>real</a:t>
            </a:r>
            <a:r>
              <a:rPr lang="hr-HR" sz="1400" dirty="0"/>
              <a:t>-time </a:t>
            </a:r>
            <a:r>
              <a:rPr lang="hr-HR" sz="1400" dirty="0" err="1"/>
              <a:t>search</a:t>
            </a:r>
            <a:r>
              <a:rPr lang="hr-HR" sz="1400" dirty="0"/>
              <a:t>, </a:t>
            </a:r>
            <a:r>
              <a:rPr lang="hr-HR" sz="1400" dirty="0" err="1"/>
              <a:t>social</a:t>
            </a:r>
            <a:r>
              <a:rPr lang="hr-HR" sz="1400" dirty="0"/>
              <a:t> </a:t>
            </a:r>
            <a:r>
              <a:rPr lang="hr-HR" sz="1400" dirty="0" err="1"/>
              <a:t>search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2011. – </a:t>
            </a:r>
            <a:r>
              <a:rPr lang="hr-HR" sz="1400" dirty="0" err="1"/>
              <a:t>mobile</a:t>
            </a:r>
            <a:r>
              <a:rPr lang="hr-HR" sz="1400" dirty="0"/>
              <a:t> </a:t>
            </a:r>
            <a:r>
              <a:rPr lang="hr-HR" sz="1400" dirty="0" err="1"/>
              <a:t>search</a:t>
            </a:r>
            <a:r>
              <a:rPr lang="hr-HR" sz="1400" dirty="0"/>
              <a:t>, </a:t>
            </a:r>
            <a:r>
              <a:rPr lang="hr-HR" sz="1400" dirty="0" err="1"/>
              <a:t>voice</a:t>
            </a:r>
            <a:r>
              <a:rPr lang="hr-HR" sz="1400" dirty="0"/>
              <a:t> </a:t>
            </a:r>
            <a:r>
              <a:rPr lang="hr-HR" sz="1400" dirty="0" err="1"/>
              <a:t>search</a:t>
            </a:r>
            <a:r>
              <a:rPr lang="hr-HR" sz="1400" dirty="0"/>
              <a:t>, image </a:t>
            </a:r>
            <a:r>
              <a:rPr lang="hr-HR" sz="1400" dirty="0" err="1"/>
              <a:t>search</a:t>
            </a:r>
            <a:r>
              <a:rPr lang="hr-HR" sz="1400" dirty="0"/>
              <a:t>, </a:t>
            </a:r>
            <a:r>
              <a:rPr lang="hr-HR" sz="1400" dirty="0" err="1"/>
              <a:t>Google</a:t>
            </a:r>
            <a:r>
              <a:rPr lang="hr-HR" sz="1400" dirty="0"/>
              <a:t> +1, 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2012. </a:t>
            </a:r>
            <a:r>
              <a:rPr lang="hr-HR" sz="1400" i="1" dirty="0"/>
              <a:t>– </a:t>
            </a:r>
            <a:r>
              <a:rPr lang="hr-HR" sz="1400" dirty="0" err="1"/>
              <a:t>Knowledge</a:t>
            </a:r>
            <a:r>
              <a:rPr lang="hr-HR" sz="1400" dirty="0"/>
              <a:t> </a:t>
            </a:r>
            <a:r>
              <a:rPr lang="hr-HR" sz="1400" dirty="0" err="1"/>
              <a:t>Graph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27. 9. 2013. – </a:t>
            </a:r>
            <a:r>
              <a:rPr lang="en-US" sz="1400" dirty="0"/>
              <a:t>Hummingbird </a:t>
            </a:r>
            <a:r>
              <a:rPr lang="en-US" sz="1400" dirty="0" err="1"/>
              <a:t>algo</a:t>
            </a:r>
            <a:r>
              <a:rPr lang="hr-HR" sz="1400" dirty="0"/>
              <a:t>ritam</a:t>
            </a:r>
          </a:p>
          <a:p>
            <a:pPr lvl="1" eaLnBrk="1" hangingPunct="1">
              <a:lnSpc>
                <a:spcPct val="80000"/>
              </a:lnSpc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400" b="1" dirty="0"/>
          </a:p>
        </p:txBody>
      </p:sp>
      <p:pic>
        <p:nvPicPr>
          <p:cNvPr id="2050" name="Picture 2" descr="http://upload.wikimedia.org/wikipedia/en/thumb/2/2e/Google_Hummingbird_Logo.png/220px-Google_Hummingbird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0955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dirty="0"/>
              <a:t>Google algoritam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810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br>
              <a:rPr lang="hr-HR" sz="1600" dirty="0"/>
            </a:br>
            <a:r>
              <a:rPr lang="hr-HR" sz="1600" b="1" dirty="0"/>
              <a:t>Google SERP</a:t>
            </a:r>
            <a:endParaRPr lang="hr-HR" sz="1400" dirty="0"/>
          </a:p>
          <a:p>
            <a:pPr eaLnBrk="1" hangingPunct="1">
              <a:lnSpc>
                <a:spcPct val="80000"/>
              </a:lnSpc>
            </a:pPr>
            <a:endParaRPr lang="hr-HR" sz="1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hr-HR" sz="1400" dirty="0"/>
          </a:p>
          <a:p>
            <a:pPr eaLnBrk="1" hangingPunct="1">
              <a:lnSpc>
                <a:spcPct val="80000"/>
              </a:lnSpc>
            </a:pPr>
            <a:r>
              <a:rPr lang="hr-HR" sz="1400" dirty="0"/>
              <a:t>Dobro rangirane stranice: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Personalizirani rezultati pretraživanja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Sadržajna relevantnost (3-6 rezultat)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Tehnička optimizacija (</a:t>
            </a:r>
            <a:r>
              <a:rPr lang="hr-HR" sz="1400" dirty="0" err="1"/>
              <a:t>https</a:t>
            </a:r>
            <a:r>
              <a:rPr lang="hr-HR" sz="1400" dirty="0"/>
              <a:t> …)</a:t>
            </a:r>
          </a:p>
          <a:p>
            <a:pPr lvl="1" eaLnBrk="1" hangingPunct="1">
              <a:lnSpc>
                <a:spcPct val="80000"/>
              </a:lnSpc>
            </a:pPr>
            <a:r>
              <a:rPr lang="hr-HR" sz="1400" dirty="0"/>
              <a:t>Stavove i mišljenja korisnika (</a:t>
            </a:r>
            <a:r>
              <a:rPr lang="hr-HR" sz="1400" dirty="0" err="1"/>
              <a:t>like</a:t>
            </a:r>
            <a:r>
              <a:rPr lang="hr-HR" sz="1400" dirty="0"/>
              <a:t>) umjesto </a:t>
            </a:r>
            <a:r>
              <a:rPr lang="hr-HR" sz="1400" dirty="0" err="1"/>
              <a:t>backlinks</a:t>
            </a: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400" dirty="0"/>
          </a:p>
          <a:p>
            <a:pPr lvl="1" eaLnBrk="1" hangingPunct="1">
              <a:lnSpc>
                <a:spcPct val="80000"/>
              </a:lnSpc>
            </a:pPr>
            <a:endParaRPr lang="hr-HR" sz="1000" b="1" dirty="0"/>
          </a:p>
          <a:p>
            <a:pPr eaLnBrk="1" hangingPunct="1">
              <a:lnSpc>
                <a:spcPct val="80000"/>
              </a:lnSpc>
            </a:pPr>
            <a:endParaRPr lang="hr-HR" sz="1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1600" dirty="0"/>
          </a:p>
          <a:p>
            <a:pPr eaLnBrk="1" hangingPunct="1">
              <a:lnSpc>
                <a:spcPct val="80000"/>
              </a:lnSpc>
            </a:pPr>
            <a:endParaRPr lang="hr-HR" sz="1600" dirty="0"/>
          </a:p>
          <a:p>
            <a:pPr eaLnBrk="1" hangingPunct="1">
              <a:lnSpc>
                <a:spcPct val="80000"/>
              </a:lnSpc>
            </a:pPr>
            <a:endParaRPr lang="hr-HR" sz="1600" dirty="0"/>
          </a:p>
        </p:txBody>
      </p:sp>
      <p:pic>
        <p:nvPicPr>
          <p:cNvPr id="3" name="Slika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33600"/>
            <a:ext cx="4679272" cy="350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15072</TotalTime>
  <Words>1302</Words>
  <Application>Microsoft Office PowerPoint</Application>
  <PresentationFormat>Prikaz na zaslonu (4:3)</PresentationFormat>
  <Paragraphs>340</Paragraphs>
  <Slides>20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Calibri</vt:lpstr>
      <vt:lpstr>Garamond</vt:lpstr>
      <vt:lpstr>Times New Roman</vt:lpstr>
      <vt:lpstr>Verdana</vt:lpstr>
      <vt:lpstr>Wingdings</vt:lpstr>
      <vt:lpstr>Level</vt:lpstr>
      <vt:lpstr>Površinski/dubinski web</vt:lpstr>
      <vt:lpstr>Nevidljivi web</vt:lpstr>
      <vt:lpstr>Semantički web</vt:lpstr>
      <vt:lpstr>Semantički web</vt:lpstr>
      <vt:lpstr>Semantički web</vt:lpstr>
      <vt:lpstr>Semantički web</vt:lpstr>
      <vt:lpstr>Tražilice</vt:lpstr>
      <vt:lpstr>Google</vt:lpstr>
      <vt:lpstr>Google algoritam</vt:lpstr>
      <vt:lpstr>Google</vt:lpstr>
      <vt:lpstr>Google</vt:lpstr>
      <vt:lpstr>Tražilice</vt:lpstr>
      <vt:lpstr>Otvorene znanstvene informacije</vt:lpstr>
      <vt:lpstr>Metatražilice</vt:lpstr>
      <vt:lpstr>Imenici</vt:lpstr>
      <vt:lpstr>Pretraživanje društvenih mreža</vt:lpstr>
      <vt:lpstr>Semantičko pretraživanje</vt:lpstr>
      <vt:lpstr>Sindikacija sadržaja</vt:lpstr>
      <vt:lpstr>Information management tools</vt:lpstr>
      <vt:lpstr>Information management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Dijana</dc:creator>
  <cp:lastModifiedBy>Miroslav Katić</cp:lastModifiedBy>
  <cp:revision>754</cp:revision>
  <cp:lastPrinted>2013-12-16T08:07:17Z</cp:lastPrinted>
  <dcterms:created xsi:type="dcterms:W3CDTF">1601-01-01T00:00:00Z</dcterms:created>
  <dcterms:modified xsi:type="dcterms:W3CDTF">2017-11-24T13:13:32Z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