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0" r:id="rId3"/>
    <p:sldId id="342" r:id="rId4"/>
    <p:sldId id="322" r:id="rId5"/>
    <p:sldId id="336" r:id="rId6"/>
    <p:sldId id="341" r:id="rId7"/>
    <p:sldId id="318" r:id="rId8"/>
    <p:sldId id="329" r:id="rId9"/>
    <p:sldId id="314" r:id="rId10"/>
    <p:sldId id="315" r:id="rId11"/>
    <p:sldId id="316" r:id="rId12"/>
    <p:sldId id="317" r:id="rId1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8147" autoAdjust="0"/>
  </p:normalViewPr>
  <p:slideViewPr>
    <p:cSldViewPr>
      <p:cViewPr varScale="1">
        <p:scale>
          <a:sx n="94" d="100"/>
          <a:sy n="94" d="100"/>
        </p:scale>
        <p:origin x="5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A5C7-DE10-48FF-BC1D-0BA3F7E4112D}" type="datetimeFigureOut">
              <a:rPr lang="hr-HR" smtClean="0"/>
              <a:pPr/>
              <a:t>24.11.2017.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62E6A-81E9-496D-AD8A-1425CD33E0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15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995A5-52E8-4497-963B-B10F0863D9A5}" type="datetimeFigureOut">
              <a:rPr lang="hr-HR" smtClean="0"/>
              <a:pPr/>
              <a:t>24.11.2017.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19F09-D7F7-42B6-B229-F579CA139E0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71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49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168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Kliknite da biste uredili stil naslova matrice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Kliknite da biste uredili stil podnaslova matrice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AF25-03E7-4162-AB92-C0D71D1D5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9A05-FE54-4C0D-8872-F886E75AC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E9BD-8580-4EE1-BFA0-8AA1A1710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7C85-BE3F-4369-BE18-33D8D06A5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3A22-A48F-4808-A50E-EBCEF85C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DC241-46CC-4361-A0D4-CBEDA26F3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BC08F-E309-457D-8B61-BDF800298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7A42E-BEA1-4395-ADAB-EC66FD947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E6C43-0611-4F21-A1FB-3AFF35FFA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3F1-BE88-4851-8F0B-E6420136E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765E-7ABE-48EB-A610-12AED0F11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 da biste uredili stilove teksta matrice</a:t>
            </a:r>
          </a:p>
          <a:p>
            <a:pPr lvl="1"/>
            <a:r>
              <a:rPr lang="en-US"/>
              <a:t>Druga razina</a:t>
            </a:r>
          </a:p>
          <a:p>
            <a:pPr lvl="2"/>
            <a:r>
              <a:rPr lang="en-US"/>
              <a:t>Treća razina</a:t>
            </a:r>
          </a:p>
          <a:p>
            <a:pPr lvl="3"/>
            <a:r>
              <a:rPr lang="en-US"/>
              <a:t>Četvrta razina</a:t>
            </a:r>
          </a:p>
          <a:p>
            <a:pPr lvl="4"/>
            <a:r>
              <a:rPr lang="en-US"/>
              <a:t>Peta razina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2D1EDE3-C697-4BA8-93FD-F650EE4DB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achala@nsk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787/60323344843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talog.nsk.hr/F/?func=direct&amp;doc_number=716181" TargetMode="External"/><Relationship Id="rId5" Type="http://schemas.openxmlformats.org/officeDocument/2006/relationships/hyperlink" Target="http://en.wikipedia.org/w/index.php?title=Library_of_Alexandria&amp;oldid=435746862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p/cart/view.html/ref=lh_co?ie=UTF8&amp;proceedToCheckout.x=12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t.co/" TargetMode="External"/><Relationship Id="rId3" Type="http://schemas.openxmlformats.org/officeDocument/2006/relationships/hyperlink" Target="http://en.wikipedia.org/wiki/Internet_Corporation_for_Assigned_Names_and_Numbers" TargetMode="External"/><Relationship Id="rId7" Type="http://schemas.openxmlformats.org/officeDocument/2006/relationships/hyperlink" Target="http://goo.g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ly.com/" TargetMode="External"/><Relationship Id="rId5" Type="http://schemas.openxmlformats.org/officeDocument/2006/relationships/hyperlink" Target="http://tiny.cc/" TargetMode="External"/><Relationship Id="rId4" Type="http://schemas.openxmlformats.org/officeDocument/2006/relationships/hyperlink" Target="http://www.alexa.com/siteinf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journals.uic.edu/ojs/index.php/fm/index" TargetMode="Externa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cern.ch/hypertext/WWW/TheProjec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w3.org/webat2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berytech.org/2010/11/19/web-4-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archive.org/" TargetMode="External"/><Relationship Id="rId7" Type="http://schemas.openxmlformats.org/officeDocument/2006/relationships/hyperlink" Target="http://haw.nsk.h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archive.org/web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gs.statcounter.com/browser-market-share/desktop/worldwide/#monthly-201702-201702-ba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nsk.hr/home.aspx?id=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8001000" cy="2127250"/>
          </a:xfrm>
        </p:spPr>
        <p:txBody>
          <a:bodyPr/>
          <a:lstStyle/>
          <a:p>
            <a:pPr eaLnBrk="1" hangingPunct="1"/>
            <a:r>
              <a:rPr lang="hr-HR" dirty="0"/>
              <a:t>Pretraživanje i upravljanje informacijama na internetu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0250"/>
            <a:ext cx="8153400" cy="2978150"/>
          </a:xfrm>
        </p:spPr>
        <p:txBody>
          <a:bodyPr/>
          <a:lstStyle/>
          <a:p>
            <a:pPr eaLnBrk="1" hangingPunct="1"/>
            <a:r>
              <a:rPr lang="hr-HR" sz="1800" dirty="0"/>
              <a:t>dr. sc. Dijana </a:t>
            </a:r>
            <a:r>
              <a:rPr lang="hr-HR" sz="1800" dirty="0" err="1"/>
              <a:t>Machala</a:t>
            </a:r>
            <a:endParaRPr lang="hr-HR" sz="1800" dirty="0"/>
          </a:p>
          <a:p>
            <a:pPr eaLnBrk="1" hangingPunct="1"/>
            <a:r>
              <a:rPr lang="hr-HR" sz="1800" dirty="0"/>
              <a:t>knjižničarska savjetnica za knjižnični informacijski sustav</a:t>
            </a:r>
            <a:br>
              <a:rPr lang="hr-HR" sz="1800" dirty="0"/>
            </a:br>
            <a:r>
              <a:rPr lang="hr-HR" sz="1800" dirty="0"/>
              <a:t>Nacionalna i sveučilišna knjižnica u Zagrebu</a:t>
            </a:r>
            <a:br>
              <a:rPr lang="hr-HR" sz="1800" dirty="0"/>
            </a:br>
            <a:r>
              <a:rPr lang="hr-HR" sz="1800" dirty="0">
                <a:hlinkClick r:id="rId3"/>
              </a:rPr>
              <a:t>dmachala@nsk.hr</a:t>
            </a:r>
            <a:br>
              <a:rPr lang="hr-HR" sz="1800" dirty="0"/>
            </a:br>
            <a:br>
              <a:rPr lang="hr-HR" sz="1800" dirty="0"/>
            </a:br>
            <a:br>
              <a:rPr lang="hr-HR" sz="1800" dirty="0"/>
            </a:br>
            <a:endParaRPr lang="hr-HR" sz="1800" dirty="0"/>
          </a:p>
          <a:p>
            <a:pPr eaLnBrk="1" hangingPunct="1"/>
            <a:endParaRPr lang="hr-HR" sz="1800" dirty="0"/>
          </a:p>
          <a:p>
            <a:pPr eaLnBrk="1" hangingPunct="1"/>
            <a:endParaRPr lang="hr-HR" sz="1800" dirty="0"/>
          </a:p>
          <a:p>
            <a:pPr eaLnBrk="1" hangingPunct="1"/>
            <a:endParaRPr lang="hr-HR" sz="1800" dirty="0"/>
          </a:p>
          <a:p>
            <a:pPr eaLnBrk="1" hangingPunct="1"/>
            <a:endParaRPr lang="hr-HR" sz="1800" dirty="0"/>
          </a:p>
          <a:p>
            <a:pPr eaLnBrk="1" hangingPunct="1"/>
            <a:r>
              <a:rPr lang="hr-HR" sz="1000" dirty="0"/>
              <a:t>Gradska knjižnica Karlovac, 24. studeni 2017.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Internetske adrese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2514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12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hr-HR" sz="1600" b="1" dirty="0"/>
              <a:t>DOI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/>
              <a:t>DOI – </a:t>
            </a:r>
            <a:r>
              <a:rPr lang="hr-HR" sz="1400" dirty="0" err="1"/>
              <a:t>digital</a:t>
            </a:r>
            <a:r>
              <a:rPr lang="hr-HR" sz="1400" dirty="0"/>
              <a:t> </a:t>
            </a:r>
            <a:r>
              <a:rPr lang="hr-HR" sz="1400" dirty="0" err="1"/>
              <a:t>object</a:t>
            </a:r>
            <a:r>
              <a:rPr lang="hr-HR" sz="1400" dirty="0"/>
              <a:t> </a:t>
            </a:r>
            <a:r>
              <a:rPr lang="hr-HR" sz="1400" dirty="0" err="1"/>
              <a:t>identifier</a:t>
            </a:r>
            <a:r>
              <a:rPr lang="hr-HR" sz="1400" dirty="0"/>
              <a:t> – alfanumerički naziv za jedinstvenu identifikaciju digitalnog sadržaja, kao što je knjiga, članak i </a:t>
            </a:r>
            <a:r>
              <a:rPr lang="hr-HR" sz="1400" dirty="0" err="1"/>
              <a:t>sl</a:t>
            </a:r>
            <a:r>
              <a:rPr lang="hr-HR" sz="1400" dirty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/>
              <a:t>DOI se uparuje s URL adresom unutar središnjeg imenika, te se objavljuje umjesto URL-a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/>
              <a:t>DOI je trajan, dok se adresa dokumenta može mijenjati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/>
              <a:t>DOI se dodjeljuje izdavačima i može se koristiti u različitim sustavima i bazama podataka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/>
              <a:t>Primjer: </a:t>
            </a:r>
            <a:r>
              <a:rPr lang="en-GB" sz="1400" dirty="0">
                <a:ea typeface="+mn-ea"/>
                <a:cs typeface="+mn-cs"/>
              </a:rPr>
              <a:t>Green, T (2009), “We Need Publishing Standards for</a:t>
            </a:r>
            <a:r>
              <a:rPr lang="hr-HR" sz="1400" dirty="0">
                <a:ea typeface="+mn-ea"/>
                <a:cs typeface="+mn-cs"/>
              </a:rPr>
              <a:t> </a:t>
            </a:r>
            <a:r>
              <a:rPr lang="en-GB" sz="1400" dirty="0">
                <a:ea typeface="+mn-ea"/>
                <a:cs typeface="+mn-cs"/>
              </a:rPr>
              <a:t>Datasets and Data Tables”, </a:t>
            </a:r>
            <a:r>
              <a:rPr lang="en-GB" sz="1400" i="1" dirty="0">
                <a:ea typeface="+mn-ea"/>
                <a:cs typeface="+mn-cs"/>
              </a:rPr>
              <a:t>OECD Publishing White Paper,</a:t>
            </a:r>
            <a:r>
              <a:rPr lang="hr-HR" sz="1400" i="1" dirty="0">
                <a:ea typeface="+mn-ea"/>
                <a:cs typeface="+mn-cs"/>
              </a:rPr>
              <a:t> </a:t>
            </a:r>
            <a:r>
              <a:rPr lang="en-US" sz="1400" dirty="0">
                <a:ea typeface="+mn-ea"/>
                <a:cs typeface="+mn-cs"/>
              </a:rPr>
              <a:t>OECD Publishing.</a:t>
            </a:r>
            <a:r>
              <a:rPr lang="hr-HR" sz="1400" dirty="0">
                <a:ea typeface="+mn-ea"/>
                <a:cs typeface="+mn-cs"/>
              </a:rPr>
              <a:t> </a:t>
            </a:r>
            <a:r>
              <a:rPr lang="en-US" sz="1400" dirty="0" err="1">
                <a:ea typeface="+mn-ea"/>
                <a:cs typeface="+mn-cs"/>
              </a:rPr>
              <a:t>doi</a:t>
            </a:r>
            <a:r>
              <a:rPr lang="en-US" sz="1400" dirty="0">
                <a:ea typeface="+mn-ea"/>
                <a:cs typeface="+mn-cs"/>
              </a:rPr>
              <a:t>: 10.1787/603233448430</a:t>
            </a:r>
            <a:r>
              <a:rPr lang="hr-HR" sz="1400" dirty="0">
                <a:ea typeface="+mn-ea"/>
                <a:cs typeface="+mn-cs"/>
              </a:rPr>
              <a:t> </a:t>
            </a:r>
            <a:r>
              <a:rPr lang="en-US" sz="1400" dirty="0">
                <a:ea typeface="+mn-ea"/>
                <a:cs typeface="+mn-cs"/>
                <a:hlinkClick r:id="rId3"/>
              </a:rPr>
              <a:t>http://dx.doi.org/10.1787/603233448430</a:t>
            </a:r>
            <a:endParaRPr lang="hr-HR" sz="1400" dirty="0"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hr-HR" sz="1300" dirty="0"/>
          </a:p>
          <a:p>
            <a:pPr lvl="1" eaLnBrk="1" hangingPunct="1">
              <a:lnSpc>
                <a:spcPct val="80000"/>
              </a:lnSpc>
              <a:defRPr/>
            </a:pPr>
            <a:endParaRPr lang="hr-HR" sz="1200" dirty="0"/>
          </a:p>
          <a:p>
            <a:pPr eaLnBrk="1" hangingPunct="1">
              <a:lnSpc>
                <a:spcPct val="80000"/>
              </a:lnSpc>
              <a:defRPr/>
            </a:pPr>
            <a:endParaRPr lang="hr-HR" sz="1600" dirty="0"/>
          </a:p>
          <a:p>
            <a:pPr eaLnBrk="1" hangingPunct="1">
              <a:lnSpc>
                <a:spcPct val="80000"/>
              </a:lnSpc>
              <a:defRPr/>
            </a:pPr>
            <a:endParaRPr lang="hr-HR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1600" dirty="0"/>
          </a:p>
          <a:p>
            <a:pPr lvl="1" eaLnBrk="1" hangingPunct="1">
              <a:lnSpc>
                <a:spcPct val="80000"/>
              </a:lnSpc>
              <a:defRPr/>
            </a:pPr>
            <a:endParaRPr lang="hr-HR" sz="1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10000"/>
            <a:ext cx="31242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9857" y="373380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hr-HR" sz="1200" b="1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hr-HR" sz="1600" b="1" kern="0" dirty="0" err="1">
                <a:latin typeface="+mn-lt"/>
              </a:rPr>
              <a:t>Permalink</a:t>
            </a:r>
            <a:endParaRPr lang="hr-HR" sz="1600" b="1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1400" kern="0" dirty="0" err="1">
                <a:latin typeface="+mn-lt"/>
              </a:rPr>
              <a:t>Permalink</a:t>
            </a:r>
            <a:r>
              <a:rPr lang="hr-HR" sz="1400" kern="0" dirty="0">
                <a:latin typeface="+mn-lt"/>
              </a:rPr>
              <a:t> – URL ili adresa koja upućuje na određeni post na </a:t>
            </a:r>
            <a:r>
              <a:rPr lang="hr-HR" sz="1400" kern="0" dirty="0" err="1">
                <a:latin typeface="+mn-lt"/>
              </a:rPr>
              <a:t>blogu</a:t>
            </a:r>
            <a:r>
              <a:rPr lang="hr-HR" sz="1400" kern="0" dirty="0">
                <a:latin typeface="+mn-lt"/>
              </a:rPr>
              <a:t> ili forumu nakon što je arhivirana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1400" kern="0" dirty="0">
                <a:latin typeface="+mn-lt"/>
              </a:rPr>
              <a:t>Upotrebljava se u </a:t>
            </a:r>
            <a:r>
              <a:rPr lang="hr-HR" sz="1400" kern="0" dirty="0" err="1">
                <a:latin typeface="+mn-lt"/>
              </a:rPr>
              <a:t>wiki</a:t>
            </a:r>
            <a:r>
              <a:rPr lang="hr-HR" sz="1400" kern="0" dirty="0">
                <a:latin typeface="+mn-lt"/>
              </a:rPr>
              <a:t> alatu za različite verzije dokumenta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1400" kern="0" dirty="0" err="1">
                <a:latin typeface="+mn-lt"/>
              </a:rPr>
              <a:t>TrackBack</a:t>
            </a:r>
            <a:r>
              <a:rPr lang="hr-HR" sz="1400" kern="0" dirty="0">
                <a:latin typeface="+mn-lt"/>
              </a:rPr>
              <a:t> protokol – poveznica na </a:t>
            </a:r>
            <a:r>
              <a:rPr lang="hr-HR" sz="1400" kern="0" dirty="0" err="1">
                <a:latin typeface="+mn-lt"/>
              </a:rPr>
              <a:t>blogove</a:t>
            </a:r>
            <a:br>
              <a:rPr lang="hr-HR" sz="1400" kern="0" dirty="0">
                <a:latin typeface="+mn-lt"/>
              </a:rPr>
            </a:br>
            <a:r>
              <a:rPr lang="hr-HR" sz="1400" kern="0" dirty="0">
                <a:latin typeface="+mn-lt"/>
              </a:rPr>
              <a:t>koji su podijelili taj </a:t>
            </a:r>
            <a:r>
              <a:rPr lang="hr-HR" sz="1400" kern="0" dirty="0" err="1">
                <a:latin typeface="+mn-lt"/>
              </a:rPr>
              <a:t>sadrzaj</a:t>
            </a:r>
            <a:br>
              <a:rPr lang="hr-HR" sz="1400" kern="0" dirty="0">
                <a:latin typeface="+mn-lt"/>
              </a:rPr>
            </a:br>
            <a:endParaRPr lang="hr-HR" sz="14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1400" kern="0" dirty="0">
                <a:latin typeface="+mn-lt"/>
              </a:rPr>
              <a:t>Primjeri permanentnih poveznica: </a:t>
            </a:r>
            <a:r>
              <a:rPr lang="hr-HR" sz="1400" kern="0" dirty="0">
                <a:latin typeface="+mn-lt"/>
                <a:hlinkClick r:id="rId5"/>
              </a:rPr>
              <a:t>http://en.wikipedia.org/w/</a:t>
            </a:r>
            <a:r>
              <a:rPr lang="hr-HR" sz="1400" kern="0" dirty="0" err="1">
                <a:latin typeface="+mn-lt"/>
                <a:hlinkClick r:id="rId5"/>
              </a:rPr>
              <a:t>index.php</a:t>
            </a:r>
            <a:r>
              <a:rPr lang="hr-HR" sz="1400" kern="0" dirty="0">
                <a:latin typeface="+mn-lt"/>
                <a:hlinkClick r:id="rId5"/>
              </a:rPr>
              <a:t>?title=Library_</a:t>
            </a:r>
            <a:r>
              <a:rPr lang="hr-HR" sz="1400" kern="0" dirty="0" err="1">
                <a:latin typeface="+mn-lt"/>
                <a:hlinkClick r:id="rId5"/>
              </a:rPr>
              <a:t>of</a:t>
            </a:r>
            <a:r>
              <a:rPr lang="hr-HR" sz="1400" kern="0" dirty="0">
                <a:latin typeface="+mn-lt"/>
                <a:hlinkClick r:id="rId5"/>
              </a:rPr>
              <a:t>_</a:t>
            </a:r>
            <a:r>
              <a:rPr lang="hr-HR" sz="1400" kern="0" dirty="0" err="1">
                <a:latin typeface="+mn-lt"/>
                <a:hlinkClick r:id="rId5"/>
              </a:rPr>
              <a:t>Alexandria</a:t>
            </a:r>
            <a:r>
              <a:rPr lang="hr-HR" sz="1400" kern="0" dirty="0">
                <a:latin typeface="+mn-lt"/>
                <a:hlinkClick r:id="rId5"/>
              </a:rPr>
              <a:t>&amp;</a:t>
            </a:r>
            <a:r>
              <a:rPr lang="hr-HR" sz="1400" kern="0" dirty="0" err="1">
                <a:latin typeface="+mn-lt"/>
                <a:hlinkClick r:id="rId5"/>
              </a:rPr>
              <a:t>oldid</a:t>
            </a:r>
            <a:r>
              <a:rPr lang="hr-HR" sz="1400" kern="0" dirty="0">
                <a:latin typeface="+mn-lt"/>
                <a:hlinkClick r:id="rId5"/>
              </a:rPr>
              <a:t>=435746862</a:t>
            </a:r>
            <a:endParaRPr lang="hr-HR" sz="14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hr-HR" sz="1400" kern="0" dirty="0">
                <a:latin typeface="+mn-lt"/>
                <a:hlinkClick r:id="rId6"/>
              </a:rPr>
              <a:t>http://katalog.nsk.hr/F/?</a:t>
            </a:r>
            <a:r>
              <a:rPr lang="hr-HR" sz="1400" kern="0" dirty="0" err="1">
                <a:latin typeface="+mn-lt"/>
                <a:hlinkClick r:id="rId6"/>
              </a:rPr>
              <a:t>func</a:t>
            </a:r>
            <a:r>
              <a:rPr lang="hr-HR" sz="1400" kern="0" dirty="0">
                <a:latin typeface="+mn-lt"/>
                <a:hlinkClick r:id="rId6"/>
              </a:rPr>
              <a:t>=</a:t>
            </a:r>
            <a:r>
              <a:rPr lang="hr-HR" sz="1400" kern="0" dirty="0" err="1">
                <a:latin typeface="+mn-lt"/>
                <a:hlinkClick r:id="rId6"/>
              </a:rPr>
              <a:t>direct</a:t>
            </a:r>
            <a:r>
              <a:rPr lang="hr-HR" sz="1400" kern="0" dirty="0">
                <a:latin typeface="+mn-lt"/>
                <a:hlinkClick r:id="rId6"/>
              </a:rPr>
              <a:t>&amp;</a:t>
            </a:r>
            <a:r>
              <a:rPr lang="hr-HR" sz="1400" kern="0" dirty="0" err="1">
                <a:latin typeface="+mn-lt"/>
                <a:hlinkClick r:id="rId6"/>
              </a:rPr>
              <a:t>doc</a:t>
            </a:r>
            <a:r>
              <a:rPr lang="hr-HR" sz="1400" kern="0" dirty="0">
                <a:latin typeface="+mn-lt"/>
                <a:hlinkClick r:id="rId6"/>
              </a:rPr>
              <a:t>_</a:t>
            </a:r>
            <a:r>
              <a:rPr lang="hr-HR" sz="1400" kern="0" dirty="0" err="1">
                <a:latin typeface="+mn-lt"/>
                <a:hlinkClick r:id="rId6"/>
              </a:rPr>
              <a:t>number</a:t>
            </a:r>
            <a:r>
              <a:rPr lang="hr-HR" sz="1400" kern="0" dirty="0">
                <a:latin typeface="+mn-lt"/>
                <a:hlinkClick r:id="rId6"/>
              </a:rPr>
              <a:t>=716181</a:t>
            </a:r>
            <a:endParaRPr lang="hr-HR" sz="14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hr-HR" sz="14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hr-HR" sz="14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endParaRPr lang="hr-HR" sz="1300" kern="0" dirty="0">
              <a:latin typeface="+mn-lt"/>
            </a:endParaRPr>
          </a:p>
          <a:p>
            <a:pPr eaLnBrk="0" hangingPunct="0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hr-HR" sz="13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hr-HR" sz="12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lang="hr-HR" sz="16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lang="hr-HR" sz="16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hr-HR" sz="16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hr-HR" sz="1200" kern="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Internetske adrese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257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endParaRPr lang="hr-HR" sz="1200" b="1" dirty="0"/>
          </a:p>
          <a:p>
            <a:pPr eaLnBrk="1" hangingPunct="1">
              <a:lnSpc>
                <a:spcPct val="80000"/>
              </a:lnSpc>
            </a:pPr>
            <a:r>
              <a:rPr lang="en-GB" sz="1400" dirty="0"/>
              <a:t>Wallace Koehler, </a:t>
            </a:r>
            <a:r>
              <a:rPr lang="en-GB" sz="1400" i="1" dirty="0"/>
              <a:t>An Analysis of Web Page and Web Site Constancy and Permanence, 50 J. AM. SOC.</a:t>
            </a:r>
            <a:r>
              <a:rPr lang="hr-HR" sz="1400" i="1" dirty="0"/>
              <a:t> </a:t>
            </a:r>
            <a:r>
              <a:rPr lang="fr-FR" sz="1400" dirty="0"/>
              <a:t>INFO. SCIENCE &amp; TECH. 161, 172 (1999).</a:t>
            </a:r>
            <a:endParaRPr lang="en-US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 err="1"/>
              <a:t>Poluživot</a:t>
            </a:r>
            <a:r>
              <a:rPr lang="hr-HR" sz="1400" dirty="0"/>
              <a:t> mrežnog mjesta iznosi 2.9 godina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 err="1"/>
              <a:t>Poluživot</a:t>
            </a:r>
            <a:r>
              <a:rPr lang="hr-HR" sz="1400" dirty="0"/>
              <a:t> mrežne stranice iznosi 1.9 godina (statički web)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200" dirty="0"/>
          </a:p>
          <a:p>
            <a:pPr eaLnBrk="1" hangingPunct="1">
              <a:lnSpc>
                <a:spcPct val="80000"/>
              </a:lnSpc>
            </a:pPr>
            <a:r>
              <a:rPr lang="hr-HR" sz="1600" dirty="0"/>
              <a:t>Adresa mrežnog sadržaja: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oznaka vjerodostojnosti i autoriteta na razini sadržaja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oznaka trajnosti, pristupačnosti i stabilnosti na razini nosioca sadržaja</a:t>
            </a:r>
          </a:p>
          <a:p>
            <a:pPr lvl="1" eaLnBrk="1" hangingPunct="1">
              <a:lnSpc>
                <a:spcPct val="80000"/>
              </a:lnSpc>
            </a:pPr>
            <a:endParaRPr lang="hr-HR" sz="1200" dirty="0"/>
          </a:p>
          <a:p>
            <a:pPr eaLnBrk="1" hangingPunct="1">
              <a:lnSpc>
                <a:spcPct val="80000"/>
              </a:lnSpc>
            </a:pPr>
            <a:r>
              <a:rPr lang="hr-HR" sz="1600" dirty="0"/>
              <a:t>Struktura internetske adrese: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sz="1400" dirty="0"/>
              <a:t>	[oznaka protokola]://[adresa poslužitelja].[oznaka domene]:[</a:t>
            </a:r>
            <a:r>
              <a:rPr lang="hr-HR" sz="1400" dirty="0" err="1"/>
              <a:t>port</a:t>
            </a:r>
            <a:r>
              <a:rPr lang="hr-HR" sz="1400" dirty="0"/>
              <a:t>]</a:t>
            </a:r>
            <a:endParaRPr lang="en-GB" sz="1400" dirty="0"/>
          </a:p>
          <a:p>
            <a:pPr lvl="1" eaLnBrk="1" hangingPunct="1"/>
            <a:r>
              <a:rPr lang="hr-HR" sz="1400" dirty="0"/>
              <a:t>http, </a:t>
            </a:r>
            <a:r>
              <a:rPr lang="hr-HR" sz="1400" dirty="0" err="1"/>
              <a:t>https</a:t>
            </a:r>
            <a:r>
              <a:rPr lang="hr-HR" sz="1400" dirty="0"/>
              <a:t>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hr-HR" sz="1200" dirty="0">
                <a:hlinkClick r:id="rId3"/>
              </a:rPr>
              <a:t>https://www.amazon.com/gp/cart/view.html/ref=lh_co?ie=UTF8&amp;proceedToCheckout.x=129</a:t>
            </a:r>
            <a:endParaRPr lang="hr-HR" sz="1200" dirty="0"/>
          </a:p>
          <a:p>
            <a:pPr lvl="2" eaLnBrk="1" hangingPunct="1">
              <a:buFont typeface="Wingdings" pitchFamily="2" charset="2"/>
              <a:buNone/>
            </a:pPr>
            <a:r>
              <a:rPr lang="hr-HR" sz="1200" dirty="0" err="1"/>
              <a:t>jutarnji.hr</a:t>
            </a:r>
            <a:endParaRPr lang="hr-HR" sz="1200" dirty="0"/>
          </a:p>
          <a:p>
            <a:pPr lvl="1" eaLnBrk="1" hangingPunct="1"/>
            <a:r>
              <a:rPr lang="hr-HR" sz="1400" dirty="0"/>
              <a:t>ftp</a:t>
            </a:r>
            <a:endParaRPr lang="en-GB" sz="1400" dirty="0"/>
          </a:p>
          <a:p>
            <a:pPr lvl="1" eaLnBrk="1" hangingPunct="1"/>
            <a:r>
              <a:rPr lang="hr-HR" sz="1400" dirty="0" err="1"/>
              <a:t>gopher</a:t>
            </a:r>
            <a:endParaRPr lang="en-GB" sz="1400" dirty="0"/>
          </a:p>
          <a:p>
            <a:pPr lvl="1" eaLnBrk="1" hangingPunct="1"/>
            <a:r>
              <a:rPr lang="hr-HR" sz="1400" dirty="0" err="1"/>
              <a:t>telnet</a:t>
            </a:r>
            <a:endParaRPr lang="en-GB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Internetske adrese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br>
              <a:rPr lang="hr-HR" sz="1600" dirty="0"/>
            </a:br>
            <a:r>
              <a:rPr lang="hr-HR" sz="1600" dirty="0"/>
              <a:t>Internetske domene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1400" dirty="0">
                <a:hlinkClick r:id="rId3" tooltip="Internet Corporation for Assigned Names and Numbers"/>
              </a:rPr>
              <a:t>Internet Corporation for Assigned Names and Numbers</a:t>
            </a:r>
            <a:r>
              <a:rPr lang="en-GB" sz="1400" dirty="0"/>
              <a:t> (ICANN)</a:t>
            </a:r>
            <a:endParaRPr lang="hr-HR" sz="1400" dirty="0"/>
          </a:p>
          <a:p>
            <a:pPr lvl="1">
              <a:defRPr/>
            </a:pPr>
            <a:r>
              <a:rPr lang="hr-HR" sz="1400" dirty="0">
                <a:ea typeface="+mn-ea"/>
                <a:cs typeface="+mn-cs"/>
              </a:rPr>
              <a:t>generičke domene: </a:t>
            </a:r>
            <a:r>
              <a:rPr lang="hr-HR" sz="1400" b="1" dirty="0" err="1">
                <a:ea typeface="+mn-ea"/>
                <a:cs typeface="+mn-cs"/>
              </a:rPr>
              <a:t>.com</a:t>
            </a:r>
            <a:r>
              <a:rPr lang="hr-HR" sz="1400" b="1" dirty="0">
                <a:ea typeface="+mn-ea"/>
                <a:cs typeface="+mn-cs"/>
              </a:rPr>
              <a:t>, </a:t>
            </a:r>
            <a:r>
              <a:rPr lang="hr-HR" sz="1400" b="1" dirty="0" err="1">
                <a:ea typeface="+mn-ea"/>
                <a:cs typeface="+mn-cs"/>
              </a:rPr>
              <a:t>.gov</a:t>
            </a:r>
            <a:r>
              <a:rPr lang="hr-HR" sz="1400" b="1" dirty="0">
                <a:ea typeface="+mn-ea"/>
                <a:cs typeface="+mn-cs"/>
              </a:rPr>
              <a:t>, </a:t>
            </a:r>
            <a:r>
              <a:rPr lang="hr-HR" sz="1400" b="1" dirty="0" err="1">
                <a:ea typeface="+mn-ea"/>
                <a:cs typeface="+mn-cs"/>
              </a:rPr>
              <a:t>.org</a:t>
            </a:r>
            <a:r>
              <a:rPr lang="hr-HR" sz="1400" b="1" dirty="0">
                <a:ea typeface="+mn-ea"/>
                <a:cs typeface="+mn-cs"/>
              </a:rPr>
              <a:t>, </a:t>
            </a:r>
            <a:r>
              <a:rPr lang="hr-HR" sz="1400" b="1" dirty="0" err="1">
                <a:ea typeface="+mn-ea"/>
                <a:cs typeface="+mn-cs"/>
              </a:rPr>
              <a:t>.edu</a:t>
            </a:r>
            <a:r>
              <a:rPr lang="hr-HR" sz="1400" b="1" dirty="0">
                <a:ea typeface="+mn-ea"/>
                <a:cs typeface="+mn-cs"/>
              </a:rPr>
              <a:t>, </a:t>
            </a:r>
            <a:r>
              <a:rPr lang="hr-HR" sz="1400" b="1" dirty="0" err="1">
                <a:ea typeface="+mn-ea"/>
                <a:cs typeface="+mn-cs"/>
              </a:rPr>
              <a:t>.net</a:t>
            </a:r>
            <a:endParaRPr lang="hr-HR" sz="1400" b="1" dirty="0">
              <a:ea typeface="+mn-ea"/>
              <a:cs typeface="+mn-cs"/>
            </a:endParaRPr>
          </a:p>
          <a:p>
            <a:pPr lvl="1">
              <a:defRPr/>
            </a:pPr>
            <a:r>
              <a:rPr lang="hr-HR" sz="1400" dirty="0">
                <a:ea typeface="+mn-ea"/>
                <a:cs typeface="+mn-cs"/>
              </a:rPr>
              <a:t>geografske: </a:t>
            </a:r>
            <a:r>
              <a:rPr lang="hr-HR" sz="1400" b="1" dirty="0" err="1">
                <a:ea typeface="+mn-ea"/>
                <a:cs typeface="+mn-cs"/>
              </a:rPr>
              <a:t>.hr</a:t>
            </a:r>
            <a:r>
              <a:rPr lang="hr-HR" sz="1400" b="1" dirty="0">
                <a:ea typeface="+mn-ea"/>
                <a:cs typeface="+mn-cs"/>
              </a:rPr>
              <a:t>, </a:t>
            </a:r>
            <a:r>
              <a:rPr lang="hr-HR" sz="1400" b="1" dirty="0" err="1">
                <a:ea typeface="+mn-ea"/>
                <a:cs typeface="+mn-cs"/>
              </a:rPr>
              <a:t>.si</a:t>
            </a:r>
            <a:r>
              <a:rPr lang="hr-HR" sz="1400" b="1" dirty="0">
                <a:ea typeface="+mn-ea"/>
                <a:cs typeface="+mn-cs"/>
              </a:rPr>
              <a:t>, </a:t>
            </a:r>
            <a:r>
              <a:rPr lang="hr-HR" sz="1400" b="1" dirty="0" err="1">
                <a:ea typeface="+mn-ea"/>
                <a:cs typeface="+mn-cs"/>
              </a:rPr>
              <a:t>.ca</a:t>
            </a:r>
            <a:r>
              <a:rPr lang="hr-HR" sz="1400" b="1" dirty="0">
                <a:ea typeface="+mn-ea"/>
                <a:cs typeface="+mn-cs"/>
              </a:rPr>
              <a:t>, </a:t>
            </a:r>
            <a:r>
              <a:rPr lang="hr-HR" sz="1400" b="1" dirty="0" err="1">
                <a:ea typeface="+mn-ea"/>
                <a:cs typeface="+mn-cs"/>
              </a:rPr>
              <a:t>.rs</a:t>
            </a:r>
            <a:r>
              <a:rPr lang="hr-HR" sz="1400" b="1" dirty="0">
                <a:ea typeface="+mn-ea"/>
                <a:cs typeface="+mn-cs"/>
              </a:rPr>
              <a:t>, </a:t>
            </a:r>
            <a:r>
              <a:rPr lang="hr-HR" sz="1400" b="1" dirty="0" err="1">
                <a:ea typeface="+mn-ea"/>
                <a:cs typeface="+mn-cs"/>
              </a:rPr>
              <a:t>.me</a:t>
            </a:r>
            <a:r>
              <a:rPr lang="hr-HR" sz="1400" b="1" dirty="0">
                <a:ea typeface="+mn-ea"/>
                <a:cs typeface="+mn-cs"/>
              </a:rPr>
              <a:t>, </a:t>
            </a:r>
            <a:r>
              <a:rPr lang="hr-HR" sz="1400" b="1" dirty="0" err="1">
                <a:ea typeface="+mn-ea"/>
                <a:cs typeface="+mn-cs"/>
              </a:rPr>
              <a:t>.is</a:t>
            </a:r>
            <a:r>
              <a:rPr lang="hr-HR" sz="1400" b="1" dirty="0">
                <a:ea typeface="+mn-ea"/>
                <a:cs typeface="+mn-cs"/>
              </a:rPr>
              <a:t>, </a:t>
            </a:r>
            <a:r>
              <a:rPr lang="hr-HR" sz="1400" b="1" dirty="0" err="1">
                <a:ea typeface="+mn-ea"/>
                <a:cs typeface="+mn-cs"/>
              </a:rPr>
              <a:t>.to</a:t>
            </a:r>
            <a:r>
              <a:rPr lang="hr-HR" sz="1400" b="1" dirty="0">
                <a:ea typeface="+mn-ea"/>
                <a:cs typeface="+mn-cs"/>
              </a:rPr>
              <a:t>, </a:t>
            </a:r>
            <a:r>
              <a:rPr lang="hr-HR" sz="1400" b="1" dirty="0" err="1">
                <a:ea typeface="+mn-ea"/>
                <a:cs typeface="+mn-cs"/>
              </a:rPr>
              <a:t>.ly</a:t>
            </a:r>
            <a:endParaRPr lang="hr-HR" sz="1400" dirty="0">
              <a:ea typeface="+mn-ea"/>
              <a:cs typeface="+mn-cs"/>
            </a:endParaRPr>
          </a:p>
          <a:p>
            <a:pPr lvl="1">
              <a:defRPr/>
            </a:pPr>
            <a:r>
              <a:rPr lang="hr-HR" sz="1400" dirty="0">
                <a:ea typeface="+mn-ea"/>
                <a:cs typeface="+mn-cs"/>
              </a:rPr>
              <a:t>Od 2012. proširenje domena sukladno IPv6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1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/>
              <a:t>Funkcija </a:t>
            </a:r>
            <a:r>
              <a:rPr lang="hr-HR" sz="1400" dirty="0" err="1"/>
              <a:t>whois</a:t>
            </a:r>
            <a:r>
              <a:rPr lang="hr-HR" sz="1400" dirty="0"/>
              <a:t> URL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>
                <a:hlinkClick r:id="rId4"/>
              </a:rPr>
              <a:t>http://www.alexa.com/</a:t>
            </a:r>
            <a:r>
              <a:rPr lang="hr-HR" sz="1400" dirty="0" err="1">
                <a:hlinkClick r:id="rId4"/>
              </a:rPr>
              <a:t>siteinfo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defRPr/>
            </a:pPr>
            <a:endParaRPr lang="hr-HR" sz="1200" dirty="0"/>
          </a:p>
          <a:p>
            <a:pPr lvl="1" eaLnBrk="1" hangingPunct="1">
              <a:lnSpc>
                <a:spcPct val="80000"/>
              </a:lnSpc>
              <a:defRPr/>
            </a:pPr>
            <a:endParaRPr lang="hr-HR" sz="1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hr-HR" sz="1600" dirty="0"/>
              <a:t>Kraćenje URL adresa</a:t>
            </a:r>
            <a:br>
              <a:rPr lang="hr-HR" sz="1600" dirty="0"/>
            </a:br>
            <a:endParaRPr lang="hr-HR" sz="16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>
                <a:hlinkClick r:id="rId5"/>
              </a:rPr>
              <a:t>http://tiny.cc/</a:t>
            </a:r>
            <a:endParaRPr lang="hr-HR" sz="1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>
                <a:hlinkClick r:id="rId6"/>
              </a:rPr>
              <a:t>https://bitly.com/</a:t>
            </a:r>
            <a:endParaRPr lang="hr-HR" sz="14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hr-HR" sz="1200" dirty="0"/>
              <a:t>https://bitly.com/kZ5D6t+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>
                <a:hlinkClick r:id="rId7"/>
              </a:rPr>
              <a:t>http://goo.gl </a:t>
            </a:r>
            <a:endParaRPr lang="hr-HR" sz="1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>
                <a:hlinkClick r:id="rId8"/>
              </a:rPr>
              <a:t>http://t.co</a:t>
            </a:r>
            <a:r>
              <a:rPr lang="hr-HR" sz="1400" dirty="0"/>
              <a:t> </a:t>
            </a:r>
            <a:r>
              <a:rPr lang="hr-HR" sz="1200" dirty="0"/>
              <a:t>– samo za </a:t>
            </a:r>
            <a:r>
              <a:rPr lang="hr-HR" sz="1200" dirty="0" err="1"/>
              <a:t>Twitter.com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hr-HR" sz="1200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hr-HR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Uvod</a:t>
            </a:r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09800"/>
            <a:ext cx="2286000" cy="2286000"/>
          </a:xfrm>
          <a:prstGeom prst="rect">
            <a:avLst/>
          </a:prstGeom>
        </p:spPr>
      </p:pic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5181600"/>
            <a:ext cx="6477000" cy="421532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en-GB" sz="1800" b="1" dirty="0">
                <a:ea typeface="+mn-ea"/>
                <a:cs typeface="+mn-cs"/>
              </a:rPr>
              <a:t>https://goo.gl/forms/Tgh3KPHnpnsYY7Pu2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Internet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defRPr/>
            </a:pPr>
            <a:r>
              <a:rPr lang="hr-HR" sz="1600" b="1" dirty="0"/>
              <a:t>Internet</a:t>
            </a:r>
            <a:endParaRPr lang="en-GB" sz="1600" dirty="0"/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sustav globalnih nezavisnih međusobno povezanih računalnih umreženja koja komuniciraju pomoću TCP/IP protokola</a:t>
            </a: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osmišljen 1969. u okviru istraživačkog programa američkog Ministarstva obrane (</a:t>
            </a:r>
            <a:r>
              <a:rPr lang="hr-HR" sz="1400" dirty="0" err="1">
                <a:ea typeface="+mn-ea"/>
                <a:cs typeface="+mn-cs"/>
              </a:rPr>
              <a:t>ARPANet</a:t>
            </a:r>
            <a:r>
              <a:rPr lang="hr-HR" sz="1400" dirty="0">
                <a:ea typeface="+mn-ea"/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naziv Internet dodijeljen 1984. kada je umreženo više od 1000 računala</a:t>
            </a: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1998. – razvijena </a:t>
            </a:r>
            <a:r>
              <a:rPr lang="hr-HR" sz="1400" dirty="0" err="1">
                <a:ea typeface="+mn-ea"/>
                <a:cs typeface="+mn-cs"/>
              </a:rPr>
              <a:t>Googleova</a:t>
            </a:r>
            <a:r>
              <a:rPr lang="hr-HR" sz="1400" dirty="0">
                <a:ea typeface="+mn-ea"/>
                <a:cs typeface="+mn-cs"/>
              </a:rPr>
              <a:t>  tražilica (3 milijarde upita dnevno)</a:t>
            </a:r>
          </a:p>
          <a:p>
            <a:pPr lvl="1" eaLnBrk="1" hangingPunct="1">
              <a:buNone/>
              <a:defRPr/>
            </a:pPr>
            <a:endParaRPr lang="en-GB" sz="1400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Veličina Interneta: </a:t>
            </a: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informacijska platforma na kojoj ljudi provode većinu svog vremena učeći, igrajući se i komunicirajući globalno jedni s drugima, radeći …</a:t>
            </a:r>
          </a:p>
          <a:p>
            <a:pPr lvl="1" eaLnBrk="1" hangingPunct="1">
              <a:defRPr/>
            </a:pPr>
            <a:r>
              <a:rPr lang="en-US" sz="1400" dirty="0"/>
              <a:t>Ray Oldenburg</a:t>
            </a:r>
            <a:r>
              <a:rPr lang="hr-HR" sz="1400" dirty="0"/>
              <a:t> – </a:t>
            </a:r>
            <a:r>
              <a:rPr lang="en-US" sz="1400" dirty="0"/>
              <a:t>“third places”</a:t>
            </a:r>
            <a:endParaRPr lang="hr-HR" sz="1400" dirty="0"/>
          </a:p>
          <a:p>
            <a:pPr lvl="1">
              <a:defRPr/>
            </a:pPr>
            <a:r>
              <a:rPr lang="hr-HR" sz="1400" dirty="0">
                <a:ea typeface="+mn-ea"/>
                <a:cs typeface="+mn-cs"/>
              </a:rPr>
              <a:t>medij jedan-na-jedan, </a:t>
            </a:r>
            <a:r>
              <a:rPr lang="hr-HR" sz="1400" dirty="0" err="1">
                <a:ea typeface="+mn-ea"/>
                <a:cs typeface="+mn-cs"/>
              </a:rPr>
              <a:t>jedan</a:t>
            </a:r>
            <a:r>
              <a:rPr lang="hr-HR" sz="1400" dirty="0">
                <a:ea typeface="+mn-ea"/>
                <a:cs typeface="+mn-cs"/>
              </a:rPr>
              <a:t>-na-više, </a:t>
            </a:r>
            <a:r>
              <a:rPr lang="hr-HR" sz="1400" dirty="0" err="1">
                <a:ea typeface="+mn-ea"/>
                <a:cs typeface="+mn-cs"/>
              </a:rPr>
              <a:t>više</a:t>
            </a:r>
            <a:r>
              <a:rPr lang="hr-HR" sz="1400" dirty="0">
                <a:ea typeface="+mn-ea"/>
                <a:cs typeface="+mn-cs"/>
              </a:rPr>
              <a:t>-na-više, u realnom vremenu i sinkroniziran</a:t>
            </a:r>
            <a:endParaRPr lang="en-GB" sz="1400" dirty="0">
              <a:ea typeface="+mn-ea"/>
              <a:cs typeface="+mn-cs"/>
            </a:endParaRPr>
          </a:p>
          <a:p>
            <a:pPr lvl="1">
              <a:buNone/>
              <a:defRPr/>
            </a:pPr>
            <a:endParaRPr lang="en-GB" sz="1400" dirty="0">
              <a:ea typeface="+mn-ea"/>
              <a:cs typeface="+mn-cs"/>
            </a:endParaRPr>
          </a:p>
          <a:p>
            <a:pPr lvl="1">
              <a:defRPr/>
            </a:pPr>
            <a:r>
              <a:rPr lang="hr-HR" sz="1400" dirty="0">
                <a:ea typeface="+mn-ea"/>
                <a:cs typeface="+mn-cs"/>
              </a:rPr>
              <a:t>ISOC – </a:t>
            </a:r>
            <a:r>
              <a:rPr lang="hr-HR" sz="1400" i="1" dirty="0">
                <a:ea typeface="+mn-ea"/>
                <a:cs typeface="+mn-cs"/>
              </a:rPr>
              <a:t>Internet </a:t>
            </a:r>
            <a:r>
              <a:rPr lang="hr-HR" sz="1400" i="1" dirty="0" err="1">
                <a:ea typeface="+mn-ea"/>
                <a:cs typeface="+mn-cs"/>
              </a:rPr>
              <a:t>Society</a:t>
            </a:r>
            <a:r>
              <a:rPr lang="hr-HR" sz="1400" i="1" dirty="0">
                <a:ea typeface="+mn-ea"/>
                <a:cs typeface="+mn-cs"/>
              </a:rPr>
              <a:t> </a:t>
            </a:r>
            <a:r>
              <a:rPr lang="hr-HR" sz="1400" dirty="0">
                <a:ea typeface="+mn-ea"/>
                <a:cs typeface="+mn-cs"/>
              </a:rPr>
              <a:t>– svjetska organizacija koja se brine o smjernicama razvoja Interneta</a:t>
            </a:r>
            <a:endParaRPr lang="en-GB" sz="1400" dirty="0">
              <a:ea typeface="+mn-ea"/>
              <a:cs typeface="+mn-cs"/>
            </a:endParaRPr>
          </a:p>
          <a:p>
            <a:pPr lvl="1">
              <a:defRPr/>
            </a:pPr>
            <a:r>
              <a:rPr lang="hr-HR" sz="1400" dirty="0">
                <a:ea typeface="+mn-ea"/>
                <a:cs typeface="+mn-cs"/>
              </a:rPr>
              <a:t>W3C – konzorcij koji se brine za standardizaciju internetskog medija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GB" sz="1200" dirty="0">
              <a:ea typeface="+mn-ea"/>
              <a:cs typeface="+mn-cs"/>
            </a:endParaRPr>
          </a:p>
        </p:txBody>
      </p:sp>
      <p:pic>
        <p:nvPicPr>
          <p:cNvPr id="5" name="Slika 4" descr="http://www.internetlivestats.com/img/logo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10" y="3581400"/>
            <a:ext cx="157099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29428" t="14001" r="29428" b="13999"/>
          <a:stretch/>
        </p:blipFill>
        <p:spPr>
          <a:xfrm>
            <a:off x="6019800" y="46038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0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Internet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endParaRPr lang="en-GB" sz="12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hr-HR" sz="1600" b="1" dirty="0"/>
              <a:t>Internetski servisi i razvoj internetskih generacija</a:t>
            </a:r>
          </a:p>
          <a:p>
            <a:pPr eaLnBrk="1" hangingPunct="1">
              <a:defRPr/>
            </a:pPr>
            <a:endParaRPr lang="en-GB" sz="1600" dirty="0"/>
          </a:p>
          <a:p>
            <a:pPr lvl="1">
              <a:defRPr/>
            </a:pPr>
            <a:r>
              <a:rPr lang="hr-HR" sz="1400" b="1" dirty="0"/>
              <a:t>Web 4.0</a:t>
            </a:r>
            <a:r>
              <a:rPr lang="hr-HR" sz="1400" dirty="0"/>
              <a:t>:  </a:t>
            </a:r>
            <a:r>
              <a:rPr lang="hr-HR" sz="1400" b="1" dirty="0"/>
              <a:t>Internet of </a:t>
            </a:r>
            <a:r>
              <a:rPr lang="hr-HR" sz="1400" b="1" dirty="0" err="1"/>
              <a:t>Things</a:t>
            </a:r>
            <a:r>
              <a:rPr lang="hr-HR" sz="1400" b="1" dirty="0"/>
              <a:t> </a:t>
            </a:r>
            <a:r>
              <a:rPr lang="hr-HR" sz="1400" dirty="0"/>
              <a:t>- </a:t>
            </a:r>
            <a:r>
              <a:rPr lang="hr-HR" sz="1400" i="1" dirty="0"/>
              <a:t>unaprijeđena</a:t>
            </a:r>
            <a:r>
              <a:rPr lang="hr-HR" sz="1400" dirty="0"/>
              <a:t> stvarnost (TBA)</a:t>
            </a:r>
          </a:p>
          <a:p>
            <a:pPr lvl="1" eaLnBrk="1" hangingPunct="1">
              <a:defRPr/>
            </a:pPr>
            <a:r>
              <a:rPr lang="hr-HR" sz="1400" b="1" dirty="0">
                <a:ea typeface="+mn-ea"/>
                <a:cs typeface="+mn-cs"/>
              </a:rPr>
              <a:t>Web 3.0 </a:t>
            </a:r>
            <a:r>
              <a:rPr lang="hr-HR" sz="1400" dirty="0">
                <a:ea typeface="+mn-ea"/>
                <a:cs typeface="+mn-cs"/>
              </a:rPr>
              <a:t>- </a:t>
            </a:r>
            <a:r>
              <a:rPr lang="hr-HR" sz="1400" b="1" dirty="0">
                <a:ea typeface="+mn-ea"/>
                <a:cs typeface="+mn-cs"/>
              </a:rPr>
              <a:t>Web of data </a:t>
            </a:r>
            <a:r>
              <a:rPr lang="hr-HR" sz="1400" dirty="0">
                <a:ea typeface="+mn-ea"/>
                <a:cs typeface="+mn-cs"/>
              </a:rPr>
              <a:t>– </a:t>
            </a:r>
            <a:r>
              <a:rPr lang="hr-HR" sz="1400" b="1" dirty="0" err="1">
                <a:ea typeface="+mn-ea"/>
                <a:cs typeface="+mn-cs"/>
              </a:rPr>
              <a:t>Semantic</a:t>
            </a:r>
            <a:r>
              <a:rPr lang="hr-HR" sz="1400" b="1" dirty="0">
                <a:ea typeface="+mn-ea"/>
                <a:cs typeface="+mn-cs"/>
              </a:rPr>
              <a:t> web </a:t>
            </a:r>
            <a:r>
              <a:rPr lang="hr-HR" sz="1400" dirty="0">
                <a:ea typeface="+mn-ea"/>
                <a:cs typeface="+mn-cs"/>
              </a:rPr>
              <a:t>– (</a:t>
            </a:r>
            <a:r>
              <a:rPr lang="hr-HR" sz="1400" dirty="0" err="1">
                <a:ea typeface="+mn-ea"/>
                <a:cs typeface="+mn-cs"/>
              </a:rPr>
              <a:t>Berners</a:t>
            </a:r>
            <a:r>
              <a:rPr lang="hr-HR" sz="1400" dirty="0">
                <a:ea typeface="+mn-ea"/>
                <a:cs typeface="+mn-cs"/>
              </a:rPr>
              <a:t>-Lee, </a:t>
            </a:r>
            <a:r>
              <a:rPr lang="hr-HR" sz="1400" dirty="0" err="1">
                <a:ea typeface="+mn-ea"/>
                <a:cs typeface="+mn-cs"/>
              </a:rPr>
              <a:t>Hendler</a:t>
            </a:r>
            <a:r>
              <a:rPr lang="hr-HR" sz="1400" dirty="0">
                <a:ea typeface="+mn-ea"/>
                <a:cs typeface="+mn-cs"/>
              </a:rPr>
              <a:t> &amp; </a:t>
            </a:r>
            <a:r>
              <a:rPr lang="hr-HR" sz="1400" dirty="0" err="1">
                <a:ea typeface="+mn-ea"/>
                <a:cs typeface="+mn-cs"/>
              </a:rPr>
              <a:t>Lassila</a:t>
            </a:r>
            <a:r>
              <a:rPr lang="hr-HR" sz="1400" dirty="0">
                <a:ea typeface="+mn-ea"/>
                <a:cs typeface="+mn-cs"/>
              </a:rPr>
              <a:t>, </a:t>
            </a:r>
            <a:r>
              <a:rPr lang="hr-HR" sz="1400" b="1" dirty="0">
                <a:ea typeface="+mn-ea"/>
                <a:cs typeface="+mn-cs"/>
              </a:rPr>
              <a:t>2001.</a:t>
            </a:r>
            <a:r>
              <a:rPr lang="hr-HR" sz="1400" dirty="0">
                <a:ea typeface="+mn-ea"/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hr-HR" sz="1400" b="1" dirty="0">
                <a:ea typeface="+mn-ea"/>
                <a:cs typeface="+mn-cs"/>
              </a:rPr>
              <a:t>Web 2.0 </a:t>
            </a:r>
            <a:r>
              <a:rPr lang="hr-HR" sz="1400" dirty="0">
                <a:ea typeface="+mn-ea"/>
                <a:cs typeface="+mn-cs"/>
              </a:rPr>
              <a:t>– </a:t>
            </a:r>
            <a:r>
              <a:rPr lang="hr-HR" sz="1400" b="1" dirty="0" err="1">
                <a:ea typeface="+mn-ea"/>
                <a:cs typeface="+mn-cs"/>
              </a:rPr>
              <a:t>Social</a:t>
            </a:r>
            <a:r>
              <a:rPr lang="hr-HR" sz="1400" b="1" dirty="0">
                <a:ea typeface="+mn-ea"/>
                <a:cs typeface="+mn-cs"/>
              </a:rPr>
              <a:t> web </a:t>
            </a:r>
            <a:r>
              <a:rPr lang="hr-HR" sz="1400" dirty="0">
                <a:ea typeface="+mn-ea"/>
                <a:cs typeface="+mn-cs"/>
              </a:rPr>
              <a:t>(Tim O’</a:t>
            </a:r>
            <a:r>
              <a:rPr lang="hr-HR" sz="1400" dirty="0" err="1">
                <a:ea typeface="+mn-ea"/>
                <a:cs typeface="+mn-cs"/>
              </a:rPr>
              <a:t>Reilly</a:t>
            </a:r>
            <a:r>
              <a:rPr lang="hr-HR" sz="1400" dirty="0">
                <a:ea typeface="+mn-ea"/>
                <a:cs typeface="+mn-cs"/>
              </a:rPr>
              <a:t>, </a:t>
            </a:r>
            <a:r>
              <a:rPr lang="hr-HR" sz="1400" b="1" dirty="0">
                <a:ea typeface="+mn-ea"/>
                <a:cs typeface="+mn-cs"/>
              </a:rPr>
              <a:t>2004.)</a:t>
            </a:r>
          </a:p>
          <a:p>
            <a:pPr lvl="1" eaLnBrk="1" hangingPunct="1">
              <a:defRPr/>
            </a:pPr>
            <a:r>
              <a:rPr lang="hr-HR" sz="1400" b="1" i="1" dirty="0">
                <a:ea typeface="+mn-ea"/>
                <a:cs typeface="+mn-cs"/>
              </a:rPr>
              <a:t>World Wide Web</a:t>
            </a:r>
            <a:r>
              <a:rPr lang="hr-HR" sz="1400" b="1" dirty="0">
                <a:ea typeface="+mn-ea"/>
                <a:cs typeface="+mn-cs"/>
              </a:rPr>
              <a:t> </a:t>
            </a:r>
            <a:r>
              <a:rPr lang="hr-HR" sz="1400" dirty="0">
                <a:ea typeface="+mn-ea"/>
                <a:cs typeface="+mn-cs"/>
              </a:rPr>
              <a:t>- koristi HTTP za prijenos web stranica napisanih u HTML-u – najbrže rastući servis, nestrukturiran da bi se mogao pretraživati automatski pomoću računala (kolovoz </a:t>
            </a:r>
            <a:r>
              <a:rPr lang="hr-HR" sz="1400" b="1" dirty="0">
                <a:ea typeface="+mn-ea"/>
                <a:cs typeface="+mn-cs"/>
              </a:rPr>
              <a:t>1991.)</a:t>
            </a:r>
          </a:p>
          <a:p>
            <a:pPr lvl="2" eaLnBrk="1" hangingPunct="1">
              <a:defRPr/>
            </a:pPr>
            <a:r>
              <a:rPr lang="hr-HR" sz="1000" dirty="0">
                <a:ea typeface="+mn-ea"/>
                <a:cs typeface="+mn-cs"/>
                <a:hlinkClick r:id="rId3"/>
              </a:rPr>
              <a:t>http://info.cern.ch/</a:t>
            </a:r>
            <a:r>
              <a:rPr lang="hr-HR" sz="1000" dirty="0" err="1">
                <a:ea typeface="+mn-ea"/>
                <a:cs typeface="+mn-cs"/>
                <a:hlinkClick r:id="rId3"/>
              </a:rPr>
              <a:t>hypertext</a:t>
            </a:r>
            <a:r>
              <a:rPr lang="hr-HR" sz="1000" dirty="0">
                <a:ea typeface="+mn-ea"/>
                <a:cs typeface="+mn-cs"/>
                <a:hlinkClick r:id="rId3"/>
              </a:rPr>
              <a:t>/WWW/</a:t>
            </a:r>
            <a:r>
              <a:rPr lang="hr-HR" sz="1000" dirty="0" err="1">
                <a:ea typeface="+mn-ea"/>
                <a:cs typeface="+mn-cs"/>
                <a:hlinkClick r:id="rId3"/>
              </a:rPr>
              <a:t>TheProject.html</a:t>
            </a:r>
            <a:r>
              <a:rPr lang="hr-HR" sz="1000" dirty="0">
                <a:ea typeface="+mn-ea"/>
                <a:cs typeface="+mn-cs"/>
              </a:rPr>
              <a:t> - prva  javna </a:t>
            </a:r>
            <a:r>
              <a:rPr lang="hr-HR" sz="1000" dirty="0" err="1">
                <a:ea typeface="+mn-ea"/>
                <a:cs typeface="+mn-cs"/>
              </a:rPr>
              <a:t>html</a:t>
            </a:r>
            <a:r>
              <a:rPr lang="hr-HR" sz="1000" dirty="0">
                <a:ea typeface="+mn-ea"/>
                <a:cs typeface="+mn-cs"/>
              </a:rPr>
              <a:t> stranica (30. travnja 1993.)</a:t>
            </a:r>
          </a:p>
          <a:p>
            <a:pPr lvl="2" eaLnBrk="1" hangingPunct="1">
              <a:defRPr/>
            </a:pPr>
            <a:endParaRPr lang="hr-HR" sz="1000" dirty="0">
              <a:ea typeface="+mn-ea"/>
              <a:cs typeface="+mn-cs"/>
            </a:endParaRPr>
          </a:p>
          <a:p>
            <a:pPr lvl="1" eaLnBrk="1" hangingPunct="1">
              <a:defRPr/>
            </a:pPr>
            <a:endParaRPr lang="hr-HR" sz="1400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razgovor ili čavrljanje </a:t>
            </a:r>
            <a:r>
              <a:rPr lang="hr-HR" sz="1400" i="1" dirty="0">
                <a:ea typeface="+mn-ea"/>
                <a:cs typeface="+mn-cs"/>
              </a:rPr>
              <a:t>(chat)</a:t>
            </a:r>
            <a:r>
              <a:rPr lang="hr-HR" sz="1400" dirty="0">
                <a:ea typeface="+mn-ea"/>
                <a:cs typeface="+mn-cs"/>
              </a:rPr>
              <a:t> - IRC, ICQ </a:t>
            </a:r>
          </a:p>
          <a:p>
            <a:pPr lvl="1" eaLnBrk="1" hangingPunct="1">
              <a:defRPr/>
            </a:pPr>
            <a:r>
              <a:rPr lang="hr-HR" sz="1400" i="1" dirty="0">
                <a:ea typeface="+mn-ea"/>
                <a:cs typeface="+mn-cs"/>
              </a:rPr>
              <a:t>elektronička pošta </a:t>
            </a:r>
            <a:r>
              <a:rPr lang="hr-HR" sz="1400" dirty="0">
                <a:ea typeface="+mn-ea"/>
                <a:cs typeface="+mn-cs"/>
              </a:rPr>
              <a:t>- koristi POP, SMTP i druge protokole, jedna od prvih usluga na Internetu (</a:t>
            </a:r>
            <a:r>
              <a:rPr lang="en-GB" sz="1400" dirty="0"/>
              <a:t>1971. Ray Tomlinson</a:t>
            </a:r>
            <a:r>
              <a:rPr lang="hr-HR" sz="1400" dirty="0"/>
              <a:t>)</a:t>
            </a:r>
            <a:endParaRPr lang="en-GB" sz="1400" dirty="0"/>
          </a:p>
          <a:p>
            <a:pPr lvl="1" eaLnBrk="1" hangingPunct="1">
              <a:defRPr/>
            </a:pPr>
            <a:r>
              <a:rPr lang="hr-HR" sz="1400" i="1" dirty="0">
                <a:ea typeface="+mn-ea"/>
                <a:cs typeface="+mn-cs"/>
              </a:rPr>
              <a:t>FTP</a:t>
            </a:r>
            <a:r>
              <a:rPr lang="hr-HR" sz="1400" dirty="0">
                <a:ea typeface="+mn-ea"/>
                <a:cs typeface="+mn-cs"/>
              </a:rPr>
              <a:t> - </a:t>
            </a:r>
            <a:r>
              <a:rPr lang="hr-HR" sz="1400" i="1" dirty="0">
                <a:ea typeface="+mn-ea"/>
                <a:cs typeface="+mn-cs"/>
              </a:rPr>
              <a:t>peer to peer</a:t>
            </a:r>
            <a:r>
              <a:rPr lang="hr-HR" sz="1400" dirty="0">
                <a:ea typeface="+mn-ea"/>
                <a:cs typeface="+mn-cs"/>
              </a:rPr>
              <a:t> protokoli</a:t>
            </a:r>
          </a:p>
          <a:p>
            <a:pPr lvl="1" eaLnBrk="1" hangingPunct="1">
              <a:defRPr/>
            </a:pPr>
            <a:r>
              <a:rPr lang="hr-HR" sz="1400" i="1" dirty="0" err="1">
                <a:ea typeface="+mn-ea"/>
                <a:cs typeface="+mn-cs"/>
              </a:rPr>
              <a:t>Usenet</a:t>
            </a:r>
            <a:r>
              <a:rPr lang="hr-HR" sz="1400" i="1" dirty="0">
                <a:ea typeface="+mn-ea"/>
                <a:cs typeface="+mn-cs"/>
              </a:rPr>
              <a:t> </a:t>
            </a:r>
            <a:r>
              <a:rPr lang="hr-HR" sz="1400" dirty="0">
                <a:ea typeface="+mn-ea"/>
                <a:cs typeface="+mn-cs"/>
              </a:rPr>
              <a:t>– interesne grupe</a:t>
            </a:r>
          </a:p>
          <a:p>
            <a:pPr lvl="1" eaLnBrk="1" hangingPunct="1">
              <a:defRPr/>
            </a:pPr>
            <a:r>
              <a:rPr lang="hr-HR" sz="1400" i="1" dirty="0" err="1">
                <a:ea typeface="+mn-ea"/>
                <a:cs typeface="+mn-cs"/>
              </a:rPr>
              <a:t>Telnet</a:t>
            </a:r>
            <a:r>
              <a:rPr lang="hr-HR" sz="1400" i="1" dirty="0">
                <a:ea typeface="+mn-ea"/>
                <a:cs typeface="+mn-cs"/>
              </a:rPr>
              <a:t> </a:t>
            </a:r>
            <a:r>
              <a:rPr lang="hr-HR" sz="1400" dirty="0">
                <a:ea typeface="+mn-ea"/>
                <a:cs typeface="+mn-cs"/>
              </a:rPr>
              <a:t>– prvi knjižnični </a:t>
            </a:r>
            <a:r>
              <a:rPr lang="hr-HR" sz="1400" dirty="0" err="1">
                <a:ea typeface="+mn-ea"/>
                <a:cs typeface="+mn-cs"/>
              </a:rPr>
              <a:t>online</a:t>
            </a:r>
            <a:r>
              <a:rPr lang="hr-HR" sz="1400" dirty="0">
                <a:ea typeface="+mn-ea"/>
                <a:cs typeface="+mn-cs"/>
              </a:rPr>
              <a:t> katalozi bili su dostupni putem </a:t>
            </a:r>
            <a:r>
              <a:rPr lang="hr-HR" sz="1400" dirty="0" err="1">
                <a:ea typeface="+mn-ea"/>
                <a:cs typeface="+mn-cs"/>
              </a:rPr>
              <a:t>telnet</a:t>
            </a:r>
            <a:r>
              <a:rPr lang="hr-HR" sz="1400" dirty="0">
                <a:ea typeface="+mn-ea"/>
                <a:cs typeface="+mn-cs"/>
              </a:rPr>
              <a:t> protokola (OCLC)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hr-HR" sz="1400" dirty="0">
              <a:ea typeface="+mn-ea"/>
              <a:cs typeface="+mn-cs"/>
            </a:endParaRPr>
          </a:p>
        </p:txBody>
      </p:sp>
      <p:pic>
        <p:nvPicPr>
          <p:cNvPr id="4" name="Slika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52400"/>
            <a:ext cx="1981200" cy="17429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.berytech.org/wp-content/uploads/2010/11/web1to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" y="1686378"/>
            <a:ext cx="7223185" cy="45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57200" y="652958"/>
            <a:ext cx="3751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solidFill>
                  <a:schemeClr val="tx2"/>
                </a:solidFill>
                <a:latin typeface="Garamond" pitchFamily="18" charset="0"/>
              </a:rPr>
              <a:t>Evolucija Web-a</a:t>
            </a:r>
            <a:endParaRPr lang="en-US" sz="44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57200" y="6382363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http://blog.berytech.org/2010/11/19/web-4-0/</a:t>
            </a:r>
            <a:endParaRPr lang="hr-HR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336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400800" y="1524000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godinu dana nastane novih </a:t>
            </a:r>
            <a:r>
              <a:rPr lang="hr-HR" dirty="0" err="1"/>
              <a:t>zettabyte</a:t>
            </a:r>
            <a:r>
              <a:rPr lang="hr-HR" dirty="0"/>
              <a:t> (milijarda </a:t>
            </a:r>
            <a:r>
              <a:rPr lang="hr-HR" dirty="0" err="1"/>
              <a:t>terabyta</a:t>
            </a:r>
            <a:r>
              <a:rPr lang="hr-HR" dirty="0"/>
              <a:t>) internetskog sadržaja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8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76400"/>
            <a:ext cx="4519864" cy="21336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457200" y="754559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chemeClr val="tx2"/>
                </a:solidFill>
                <a:latin typeface="+mj-lt"/>
              </a:rPr>
              <a:t>Internet arhivi</a:t>
            </a:r>
          </a:p>
        </p:txBody>
      </p:sp>
      <p:pic>
        <p:nvPicPr>
          <p:cNvPr id="6" name="Slika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298891"/>
            <a:ext cx="2048434" cy="573074"/>
          </a:xfrm>
          <a:prstGeom prst="rect">
            <a:avLst/>
          </a:prstGeom>
        </p:spPr>
      </p:pic>
      <p:pic>
        <p:nvPicPr>
          <p:cNvPr id="7" name="Slika 6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3962400"/>
            <a:ext cx="3326338" cy="25391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Preglednici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endParaRPr lang="en-GB" sz="12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hr-HR" sz="1600" b="1" dirty="0"/>
              <a:t>Web preglednici</a:t>
            </a:r>
            <a:endParaRPr lang="en-GB" sz="1600" dirty="0"/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Računalna aplikacija namijenjena za pretraživanje, prikaz i prijenos informacija na Internetu</a:t>
            </a: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Razvijaju se 1980, a prvi preglednik </a:t>
            </a:r>
            <a:r>
              <a:rPr lang="en-GB" sz="1400" b="1" dirty="0" err="1"/>
              <a:t>WorldWideWeb</a:t>
            </a:r>
            <a:r>
              <a:rPr lang="hr-HR" sz="1400" b="1" dirty="0"/>
              <a:t> </a:t>
            </a:r>
            <a:r>
              <a:rPr lang="hr-HR" sz="1400" dirty="0">
                <a:ea typeface="+mn-ea"/>
                <a:cs typeface="+mn-cs"/>
              </a:rPr>
              <a:t>razvio je Tim </a:t>
            </a:r>
            <a:r>
              <a:rPr lang="hr-HR" sz="1400" dirty="0" err="1">
                <a:ea typeface="+mn-ea"/>
                <a:cs typeface="+mn-cs"/>
              </a:rPr>
              <a:t>Berners</a:t>
            </a:r>
            <a:r>
              <a:rPr lang="hr-HR" sz="1400" dirty="0">
                <a:ea typeface="+mn-ea"/>
                <a:cs typeface="+mn-cs"/>
              </a:rPr>
              <a:t>-Lee 1991.</a:t>
            </a: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1993. </a:t>
            </a:r>
            <a:r>
              <a:rPr lang="en-GB" sz="1400" dirty="0"/>
              <a:t>Marc Andreessen</a:t>
            </a:r>
            <a:r>
              <a:rPr lang="hr-HR" sz="1400" dirty="0"/>
              <a:t> </a:t>
            </a:r>
            <a:r>
              <a:rPr lang="hr-HR" sz="1400" dirty="0">
                <a:ea typeface="+mn-ea"/>
                <a:cs typeface="+mn-cs"/>
              </a:rPr>
              <a:t>razvija </a:t>
            </a:r>
            <a:r>
              <a:rPr lang="hr-HR" sz="1400" dirty="0" err="1">
                <a:ea typeface="+mn-ea"/>
                <a:cs typeface="+mn-cs"/>
              </a:rPr>
              <a:t>Mosaic</a:t>
            </a:r>
            <a:r>
              <a:rPr lang="hr-HR" sz="1400" dirty="0">
                <a:ea typeface="+mn-ea"/>
                <a:cs typeface="+mn-cs"/>
              </a:rPr>
              <a:t> – prvi grafički preglednik, koji se kasnije razvija u </a:t>
            </a:r>
            <a:r>
              <a:rPr lang="hr-HR" sz="1400" dirty="0" err="1">
                <a:ea typeface="+mn-ea"/>
                <a:cs typeface="+mn-cs"/>
              </a:rPr>
              <a:t>Netscape</a:t>
            </a:r>
            <a:endParaRPr lang="hr-HR" sz="1400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Microsoft 1995. pokreće Internet Explorer</a:t>
            </a: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1998. </a:t>
            </a:r>
            <a:r>
              <a:rPr lang="hr-HR" sz="1400" dirty="0" err="1">
                <a:ea typeface="+mn-ea"/>
                <a:cs typeface="+mn-cs"/>
              </a:rPr>
              <a:t>Netscape</a:t>
            </a:r>
            <a:r>
              <a:rPr lang="hr-HR" sz="1400" dirty="0">
                <a:ea typeface="+mn-ea"/>
                <a:cs typeface="+mn-cs"/>
              </a:rPr>
              <a:t> gradi preglednik</a:t>
            </a:r>
            <a:br>
              <a:rPr lang="hr-HR" sz="1400" dirty="0">
                <a:ea typeface="+mn-ea"/>
                <a:cs typeface="+mn-cs"/>
              </a:rPr>
            </a:br>
            <a:r>
              <a:rPr lang="hr-HR" sz="1400" dirty="0">
                <a:ea typeface="+mn-ea"/>
                <a:cs typeface="+mn-cs"/>
              </a:rPr>
              <a:t>na otvorenom kodu </a:t>
            </a:r>
            <a:r>
              <a:rPr lang="hr-HR" sz="1400" dirty="0" err="1">
                <a:ea typeface="+mn-ea"/>
                <a:cs typeface="+mn-cs"/>
              </a:rPr>
              <a:t>Firefox</a:t>
            </a:r>
            <a:r>
              <a:rPr lang="hr-HR" sz="1400" dirty="0">
                <a:ea typeface="+mn-ea"/>
                <a:cs typeface="+mn-cs"/>
              </a:rPr>
              <a:t> </a:t>
            </a:r>
            <a:r>
              <a:rPr lang="hr-HR" sz="1400" dirty="0" err="1">
                <a:ea typeface="+mn-ea"/>
                <a:cs typeface="+mn-cs"/>
              </a:rPr>
              <a:t>Mozillu</a:t>
            </a:r>
            <a:endParaRPr lang="hr-HR" sz="1400" dirty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2003. – </a:t>
            </a:r>
            <a:r>
              <a:rPr lang="hr-HR" sz="1400" dirty="0" err="1">
                <a:ea typeface="+mn-ea"/>
                <a:cs typeface="+mn-cs"/>
              </a:rPr>
              <a:t>Apple</a:t>
            </a:r>
            <a:r>
              <a:rPr lang="hr-HR" sz="1400" dirty="0">
                <a:ea typeface="+mn-ea"/>
                <a:cs typeface="+mn-cs"/>
              </a:rPr>
              <a:t> pokreće Safari</a:t>
            </a: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2008. – Google </a:t>
            </a:r>
            <a:r>
              <a:rPr lang="hr-HR" sz="1400" dirty="0" err="1">
                <a:ea typeface="+mn-ea"/>
                <a:cs typeface="+mn-cs"/>
              </a:rPr>
              <a:t>Chrome</a:t>
            </a:r>
            <a:endParaRPr lang="hr-HR" sz="1400" dirty="0">
              <a:ea typeface="+mn-ea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hr-HR" sz="1400" b="1" dirty="0">
              <a:ea typeface="+mn-ea"/>
              <a:cs typeface="+mn-cs"/>
            </a:endParaRPr>
          </a:p>
          <a:p>
            <a:pPr indent="-285750" eaLnBrk="1" hangingPunct="1">
              <a:defRPr/>
            </a:pPr>
            <a:r>
              <a:rPr lang="hr-HR" sz="1600" b="1" dirty="0">
                <a:ea typeface="+mn-ea"/>
                <a:cs typeface="+mn-cs"/>
              </a:rPr>
              <a:t>Elementi preglednika:</a:t>
            </a:r>
          </a:p>
          <a:p>
            <a:pPr eaLnBrk="1" hangingPunct="1">
              <a:buNone/>
              <a:defRPr/>
            </a:pPr>
            <a:r>
              <a:rPr lang="hr-HR" sz="1800" dirty="0">
                <a:ea typeface="+mn-ea"/>
                <a:cs typeface="+mn-cs"/>
              </a:rPr>
              <a:t>	</a:t>
            </a:r>
            <a:r>
              <a:rPr lang="hr-HR" sz="1400" dirty="0">
                <a:ea typeface="+mn-ea"/>
                <a:cs typeface="+mn-cs"/>
              </a:rPr>
              <a:t>Traka izbornika, navigacijska traka,</a:t>
            </a:r>
            <a:br>
              <a:rPr lang="hr-HR" sz="1400" dirty="0">
                <a:ea typeface="+mn-ea"/>
                <a:cs typeface="+mn-cs"/>
              </a:rPr>
            </a:br>
            <a:r>
              <a:rPr lang="hr-HR" sz="1400" dirty="0">
                <a:ea typeface="+mn-ea"/>
                <a:cs typeface="+mn-cs"/>
              </a:rPr>
              <a:t>adresna traka, informativna traka i dr.</a:t>
            </a:r>
          </a:p>
          <a:p>
            <a:pPr lvl="1" eaLnBrk="1" hangingPunct="1">
              <a:buNone/>
              <a:defRPr/>
            </a:pPr>
            <a:endParaRPr lang="hr-HR" sz="1400" dirty="0">
              <a:ea typeface="+mn-ea"/>
              <a:cs typeface="+mn-cs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lika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290" y="3962400"/>
            <a:ext cx="4339077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Internetske adrese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</a:pPr>
            <a:r>
              <a:rPr lang="hr-HR" sz="1600" b="1" dirty="0"/>
              <a:t>URI, URL, </a:t>
            </a:r>
            <a:r>
              <a:rPr lang="hr-HR" sz="1600" b="1" dirty="0" err="1"/>
              <a:t>URN</a:t>
            </a:r>
            <a:endParaRPr lang="hr-HR" sz="1600" b="1" dirty="0"/>
          </a:p>
          <a:p>
            <a:pPr lvl="1" eaLnBrk="1" hangingPunct="1"/>
            <a:r>
              <a:rPr lang="hr-HR" sz="1400" dirty="0"/>
              <a:t>definiran standardom RFC 3986/2009 </a:t>
            </a:r>
          </a:p>
          <a:p>
            <a:pPr lvl="1" eaLnBrk="1" hangingPunct="1"/>
            <a:r>
              <a:rPr lang="hr-HR" sz="1400" b="1" dirty="0"/>
              <a:t>URL</a:t>
            </a:r>
            <a:r>
              <a:rPr lang="hr-HR" sz="1400" dirty="0"/>
              <a:t> služi za određivanje lokacije i metode pristupa objektima na Internetu. Sastoji se od naziva protokola koji određuje kako će se pristupiti objektu te mrežnog mjesta zajedno s mogućim upitima i identifikacijskim dijelovima adrese</a:t>
            </a:r>
          </a:p>
          <a:p>
            <a:pPr lvl="1" eaLnBrk="1" hangingPunct="1"/>
            <a:r>
              <a:rPr lang="hr-HR" sz="1400" dirty="0"/>
              <a:t>oznaka adrese statičkih dokumenata – .</a:t>
            </a:r>
            <a:r>
              <a:rPr lang="hr-HR" sz="1400" dirty="0" err="1"/>
              <a:t>html</a:t>
            </a:r>
            <a:r>
              <a:rPr lang="hr-HR" sz="1400" dirty="0"/>
              <a:t>, .</a:t>
            </a:r>
            <a:r>
              <a:rPr lang="hr-HR" sz="1400" dirty="0" err="1"/>
              <a:t>pdf</a:t>
            </a:r>
            <a:r>
              <a:rPr lang="hr-HR" sz="1400" dirty="0"/>
              <a:t>, .</a:t>
            </a:r>
            <a:r>
              <a:rPr lang="hr-HR" sz="1400" dirty="0" err="1"/>
              <a:t>doc</a:t>
            </a:r>
            <a:r>
              <a:rPr lang="hr-HR" sz="1400" dirty="0"/>
              <a:t>, .</a:t>
            </a:r>
            <a:r>
              <a:rPr lang="hr-HR" sz="1400" dirty="0" err="1"/>
              <a:t>rtf</a:t>
            </a:r>
            <a:r>
              <a:rPr lang="hr-HR" sz="1400" dirty="0"/>
              <a:t>, .ps …</a:t>
            </a:r>
          </a:p>
          <a:p>
            <a:pPr lvl="1" eaLnBrk="1" hangingPunct="1"/>
            <a:r>
              <a:rPr lang="hr-HR" sz="1400" i="1" dirty="0"/>
              <a:t>Primjer: </a:t>
            </a:r>
            <a:r>
              <a:rPr lang="hr-HR" sz="1400" dirty="0">
                <a:hlinkClick r:id="rId3"/>
              </a:rPr>
              <a:t>http://www.w3.org/</a:t>
            </a:r>
            <a:endParaRPr lang="hr-HR" sz="1400" dirty="0"/>
          </a:p>
          <a:p>
            <a:pPr lvl="1" eaLnBrk="1" hangingPunct="1"/>
            <a:endParaRPr lang="hr-HR" sz="1200" dirty="0"/>
          </a:p>
          <a:p>
            <a:pPr eaLnBrk="1" hangingPunct="1"/>
            <a:r>
              <a:rPr lang="hr-HR" sz="1600" b="1" dirty="0"/>
              <a:t>Dinamički URL </a:t>
            </a:r>
          </a:p>
          <a:p>
            <a:pPr lvl="1" eaLnBrk="1" hangingPunct="1"/>
            <a:r>
              <a:rPr lang="hr-HR" sz="1400" dirty="0"/>
              <a:t>obično sadrži sljedeće znakove - </a:t>
            </a:r>
            <a:r>
              <a:rPr lang="en-GB" sz="1400" b="1" dirty="0"/>
              <a:t>?, &amp;, %, +, =, $, </a:t>
            </a:r>
            <a:r>
              <a:rPr lang="en-GB" sz="1400" b="1" dirty="0" err="1"/>
              <a:t>cgi</a:t>
            </a:r>
            <a:r>
              <a:rPr lang="en-GB" sz="1400" b="1" dirty="0"/>
              <a:t>-bin, .</a:t>
            </a:r>
            <a:r>
              <a:rPr lang="en-GB" sz="1400" b="1" dirty="0" err="1"/>
              <a:t>cgi</a:t>
            </a:r>
            <a:endParaRPr lang="en-GB" sz="1400" dirty="0"/>
          </a:p>
          <a:p>
            <a:pPr lvl="1" eaLnBrk="1" hangingPunct="1"/>
            <a:r>
              <a:rPr lang="hr-HR" sz="1400" dirty="0"/>
              <a:t>Dinamički </a:t>
            </a:r>
            <a:r>
              <a:rPr lang="en-GB" sz="1400" dirty="0"/>
              <a:t>URL</a:t>
            </a:r>
            <a:r>
              <a:rPr lang="hr-HR" sz="1400" dirty="0"/>
              <a:t> se generira nakon upita na bazu podataka</a:t>
            </a:r>
          </a:p>
          <a:p>
            <a:pPr lvl="1" eaLnBrk="1" hangingPunct="1"/>
            <a:r>
              <a:rPr lang="hr-HR" sz="1400" dirty="0"/>
              <a:t>Odnosi se na dinamički i aktivni sadržaj web-a (.</a:t>
            </a:r>
            <a:r>
              <a:rPr lang="hr-HR" sz="1400" dirty="0" err="1"/>
              <a:t>asp</a:t>
            </a:r>
            <a:r>
              <a:rPr lang="hr-HR" sz="1400" dirty="0"/>
              <a:t>, .</a:t>
            </a:r>
            <a:r>
              <a:rPr lang="hr-HR" sz="1400" dirty="0" err="1"/>
              <a:t>jsp</a:t>
            </a:r>
            <a:r>
              <a:rPr lang="hr-HR" sz="1400" dirty="0"/>
              <a:t>, .</a:t>
            </a:r>
            <a:r>
              <a:rPr lang="hr-HR" sz="1400" dirty="0" err="1"/>
              <a:t>php</a:t>
            </a:r>
            <a:r>
              <a:rPr lang="hr-HR" sz="1400" dirty="0"/>
              <a:t>, .</a:t>
            </a:r>
            <a:r>
              <a:rPr lang="hr-HR" sz="1400" dirty="0" err="1"/>
              <a:t>cfm</a:t>
            </a:r>
            <a:r>
              <a:rPr lang="hr-HR" sz="1400" dirty="0"/>
              <a:t>)</a:t>
            </a:r>
          </a:p>
          <a:p>
            <a:pPr lvl="1" eaLnBrk="1" hangingPunct="1"/>
            <a:r>
              <a:rPr lang="hr-HR" sz="1400" i="1" dirty="0"/>
              <a:t>Primjer: </a:t>
            </a:r>
            <a:r>
              <a:rPr lang="hr-HR" sz="1400" dirty="0">
                <a:hlinkClick r:id="rId4"/>
              </a:rPr>
              <a:t>http://www.nsk.hr/</a:t>
            </a:r>
            <a:r>
              <a:rPr lang="hr-HR" sz="1400" dirty="0" err="1">
                <a:hlinkClick r:id="rId4"/>
              </a:rPr>
              <a:t>home.aspx</a:t>
            </a:r>
            <a:r>
              <a:rPr lang="hr-HR" sz="1400" dirty="0">
                <a:hlinkClick r:id="rId4"/>
              </a:rPr>
              <a:t>?</a:t>
            </a:r>
            <a:r>
              <a:rPr lang="hr-HR" sz="1400" dirty="0" err="1">
                <a:hlinkClick r:id="rId4"/>
              </a:rPr>
              <a:t>id</a:t>
            </a:r>
            <a:r>
              <a:rPr lang="hr-HR" sz="1400" dirty="0">
                <a:hlinkClick r:id="rId4"/>
              </a:rPr>
              <a:t>=24</a:t>
            </a:r>
            <a:endParaRPr lang="hr-HR" sz="14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200" b="1" dirty="0"/>
          </a:p>
        </p:txBody>
      </p:sp>
      <p:pic>
        <p:nvPicPr>
          <p:cNvPr id="1026" name="Picture 2" descr="http://upload.wikimedia.org/wikipedia/commons/thumb/c/c3/URI_Euler_Diagram_no_lone_URIs.svg/180px-URI_Euler_Diagram_no_lone_URIs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79"/>
            <a:ext cx="2362200" cy="14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15072</TotalTime>
  <Words>766</Words>
  <Application>Microsoft Office PowerPoint</Application>
  <PresentationFormat>Prikaz na zaslonu (4:3)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Verdana</vt:lpstr>
      <vt:lpstr>Wingdings</vt:lpstr>
      <vt:lpstr>Level</vt:lpstr>
      <vt:lpstr>Pretraživanje i upravljanje informacijama na internetu</vt:lpstr>
      <vt:lpstr>Uvod</vt:lpstr>
      <vt:lpstr>Internet</vt:lpstr>
      <vt:lpstr>Internet</vt:lpstr>
      <vt:lpstr>PowerPoint prezentacija</vt:lpstr>
      <vt:lpstr>PowerPoint prezentacija</vt:lpstr>
      <vt:lpstr>PowerPoint prezentacija</vt:lpstr>
      <vt:lpstr>Preglednici</vt:lpstr>
      <vt:lpstr>Internetske adrese</vt:lpstr>
      <vt:lpstr>Internetske adrese</vt:lpstr>
      <vt:lpstr>Internetske adrese</vt:lpstr>
      <vt:lpstr>Internetske adrese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Dijana</dc:creator>
  <cp:lastModifiedBy>Miroslav Katić</cp:lastModifiedBy>
  <cp:revision>753</cp:revision>
  <cp:lastPrinted>2013-12-16T08:07:17Z</cp:lastPrinted>
  <dcterms:created xsi:type="dcterms:W3CDTF">1601-01-01T00:00:00Z</dcterms:created>
  <dcterms:modified xsi:type="dcterms:W3CDTF">2017-11-24T13:13:10Z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