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A0CA8-D796-714D-92D2-5D5A23D4FC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3A6F4-E1B5-7045-98EB-A0D0B9AD3A1F}">
      <dgm:prSet phldrT="[Text]" custT="1"/>
      <dgm:spPr/>
      <dgm:t>
        <a:bodyPr/>
        <a:lstStyle/>
        <a:p>
          <a:r>
            <a:rPr lang="en-US" sz="1200" b="1" dirty="0" err="1"/>
            <a:t>Kvalitetan</a:t>
          </a:r>
          <a:r>
            <a:rPr lang="en-US" sz="1200" b="1" dirty="0"/>
            <a:t> </a:t>
          </a:r>
          <a:r>
            <a:rPr lang="en-US" sz="1200" b="1" dirty="0" err="1"/>
            <a:t>projekt</a:t>
          </a:r>
          <a:endParaRPr lang="en-US" sz="1200" b="1" dirty="0"/>
        </a:p>
      </dgm:t>
    </dgm:pt>
    <dgm:pt modelId="{ECF15DAB-9283-7943-9DC2-81C62AB3F337}" type="parTrans" cxnId="{E57B54DD-4FA1-6D48-9AC9-1631F24BFE61}">
      <dgm:prSet/>
      <dgm:spPr/>
      <dgm:t>
        <a:bodyPr/>
        <a:lstStyle/>
        <a:p>
          <a:endParaRPr lang="en-US" sz="2800"/>
        </a:p>
      </dgm:t>
    </dgm:pt>
    <dgm:pt modelId="{20512B7A-FCB9-A549-9AB0-A9D021D75978}" type="sibTrans" cxnId="{E57B54DD-4FA1-6D48-9AC9-1631F24BFE61}">
      <dgm:prSet/>
      <dgm:spPr/>
      <dgm:t>
        <a:bodyPr/>
        <a:lstStyle/>
        <a:p>
          <a:endParaRPr lang="en-US" sz="2800"/>
        </a:p>
      </dgm:t>
    </dgm:pt>
    <dgm:pt modelId="{C132FEBF-4C2D-1340-9683-04AFBF3B0BA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b="1" dirty="0" err="1"/>
            <a:t>Relevantnost</a:t>
          </a:r>
          <a:endParaRPr lang="en-US" sz="1100" b="1" dirty="0"/>
        </a:p>
      </dgm:t>
    </dgm:pt>
    <dgm:pt modelId="{9ACDB7C8-547D-F042-8D57-90BDAF1E5E04}" type="parTrans" cxnId="{D87B5908-AA70-614F-AA45-620E77B8880C}">
      <dgm:prSet/>
      <dgm:spPr/>
      <dgm:t>
        <a:bodyPr/>
        <a:lstStyle/>
        <a:p>
          <a:endParaRPr lang="en-US" sz="2800"/>
        </a:p>
      </dgm:t>
    </dgm:pt>
    <dgm:pt modelId="{E48EB7DE-6CA8-9146-A7C0-C7DE74159DD7}" type="sibTrans" cxnId="{D87B5908-AA70-614F-AA45-620E77B8880C}">
      <dgm:prSet/>
      <dgm:spPr/>
      <dgm:t>
        <a:bodyPr/>
        <a:lstStyle/>
        <a:p>
          <a:endParaRPr lang="en-US" sz="2800"/>
        </a:p>
      </dgm:t>
    </dgm:pt>
    <dgm:pt modelId="{8A1D4CA0-E4B8-AC44-8E45-14CCF39364A5}">
      <dgm:prSet phldrT="[Text]" custT="1"/>
      <dgm:spPr/>
      <dgm:t>
        <a:bodyPr/>
        <a:lstStyle/>
        <a:p>
          <a:r>
            <a:rPr lang="en-US" sz="1200" dirty="0" err="1"/>
            <a:t>Održivost</a:t>
          </a:r>
          <a:endParaRPr lang="en-US" sz="1200" dirty="0"/>
        </a:p>
      </dgm:t>
    </dgm:pt>
    <dgm:pt modelId="{E5E04476-1DF5-264D-8565-15586C8D09B4}" type="parTrans" cxnId="{4A657DC6-A7A8-DF42-A1E0-570707482984}">
      <dgm:prSet/>
      <dgm:spPr/>
      <dgm:t>
        <a:bodyPr/>
        <a:lstStyle/>
        <a:p>
          <a:endParaRPr lang="en-US" sz="2800"/>
        </a:p>
      </dgm:t>
    </dgm:pt>
    <dgm:pt modelId="{7E515CFA-B181-8241-929E-2DF9C0D1AEFF}" type="sibTrans" cxnId="{4A657DC6-A7A8-DF42-A1E0-570707482984}">
      <dgm:prSet/>
      <dgm:spPr/>
      <dgm:t>
        <a:bodyPr/>
        <a:lstStyle/>
        <a:p>
          <a:endParaRPr lang="en-US" sz="2800"/>
        </a:p>
      </dgm:t>
    </dgm:pt>
    <dgm:pt modelId="{C73A3578-B130-2D46-ADAB-3F6F21A366F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dirty="0" err="1"/>
            <a:t>Kapaciteti</a:t>
          </a:r>
          <a:endParaRPr lang="en-US" sz="1100" dirty="0"/>
        </a:p>
      </dgm:t>
    </dgm:pt>
    <dgm:pt modelId="{949C9553-BA9A-464F-BC07-05E1B3DC875C}" type="parTrans" cxnId="{28B6DEF9-0CFA-904F-84A1-B0817507B27E}">
      <dgm:prSet/>
      <dgm:spPr/>
      <dgm:t>
        <a:bodyPr/>
        <a:lstStyle/>
        <a:p>
          <a:endParaRPr lang="en-US" sz="2800"/>
        </a:p>
      </dgm:t>
    </dgm:pt>
    <dgm:pt modelId="{73E2D2CB-7E9B-DE4B-8990-4AAAB2C92718}" type="sibTrans" cxnId="{28B6DEF9-0CFA-904F-84A1-B0817507B27E}">
      <dgm:prSet/>
      <dgm:spPr/>
      <dgm:t>
        <a:bodyPr/>
        <a:lstStyle/>
        <a:p>
          <a:endParaRPr lang="en-US" sz="2800"/>
        </a:p>
      </dgm:t>
    </dgm:pt>
    <dgm:pt modelId="{4D693E84-5977-E84E-82D7-4D138DAC960C}">
      <dgm:prSet custT="1"/>
      <dgm:spPr>
        <a:solidFill>
          <a:schemeClr val="accent5"/>
        </a:solidFill>
      </dgm:spPr>
      <dgm:t>
        <a:bodyPr/>
        <a:lstStyle/>
        <a:p>
          <a:r>
            <a:rPr lang="en-US" sz="1200" dirty="0" err="1"/>
            <a:t>Inovativnost</a:t>
          </a:r>
          <a:endParaRPr lang="en-US" sz="1200" dirty="0"/>
        </a:p>
      </dgm:t>
    </dgm:pt>
    <dgm:pt modelId="{B51E62C8-5F83-954B-9160-182678A88C66}" type="parTrans" cxnId="{4B845F13-F6E2-7C48-983D-25B911AC13C2}">
      <dgm:prSet/>
      <dgm:spPr/>
      <dgm:t>
        <a:bodyPr/>
        <a:lstStyle/>
        <a:p>
          <a:endParaRPr lang="en-US" sz="2800"/>
        </a:p>
      </dgm:t>
    </dgm:pt>
    <dgm:pt modelId="{518A808B-C0D5-B64B-88E1-94C6A35C430F}" type="sibTrans" cxnId="{4B845F13-F6E2-7C48-983D-25B911AC13C2}">
      <dgm:prSet/>
      <dgm:spPr/>
      <dgm:t>
        <a:bodyPr/>
        <a:lstStyle/>
        <a:p>
          <a:endParaRPr lang="en-US" sz="2800"/>
        </a:p>
      </dgm:t>
    </dgm:pt>
    <dgm:pt modelId="{5960FBC2-E4D6-5E41-87B9-80DB3245075D}" type="pres">
      <dgm:prSet presAssocID="{D88A0CA8-D796-714D-92D2-5D5A23D4FC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B33298-4994-1544-BD8E-228230A05ACA}" type="pres">
      <dgm:prSet presAssocID="{83C3A6F4-E1B5-7045-98EB-A0D0B9AD3A1F}" presName="centerShape" presStyleLbl="node0" presStyleIdx="0" presStyleCnt="1" custScaleX="127208"/>
      <dgm:spPr/>
    </dgm:pt>
    <dgm:pt modelId="{EE4DB362-7228-B046-89D9-337E6FF1EB57}" type="pres">
      <dgm:prSet presAssocID="{9ACDB7C8-547D-F042-8D57-90BDAF1E5E04}" presName="parTrans" presStyleLbl="bgSibTrans2D1" presStyleIdx="0" presStyleCnt="4"/>
      <dgm:spPr/>
    </dgm:pt>
    <dgm:pt modelId="{3F35D877-CB93-0044-BB37-811EA2BA0B3E}" type="pres">
      <dgm:prSet presAssocID="{C132FEBF-4C2D-1340-9683-04AFBF3B0BA9}" presName="node" presStyleLbl="node1" presStyleIdx="0" presStyleCnt="4" custScaleX="124645">
        <dgm:presLayoutVars>
          <dgm:bulletEnabled val="1"/>
        </dgm:presLayoutVars>
      </dgm:prSet>
      <dgm:spPr/>
    </dgm:pt>
    <dgm:pt modelId="{583406D6-AB45-E04B-8C6C-009D776CACCE}" type="pres">
      <dgm:prSet presAssocID="{E5E04476-1DF5-264D-8565-15586C8D09B4}" presName="parTrans" presStyleLbl="bgSibTrans2D1" presStyleIdx="1" presStyleCnt="4"/>
      <dgm:spPr/>
    </dgm:pt>
    <dgm:pt modelId="{4A478245-A9F2-6B46-B075-477119E03DB7}" type="pres">
      <dgm:prSet presAssocID="{8A1D4CA0-E4B8-AC44-8E45-14CCF39364A5}" presName="node" presStyleLbl="node1" presStyleIdx="1" presStyleCnt="4">
        <dgm:presLayoutVars>
          <dgm:bulletEnabled val="1"/>
        </dgm:presLayoutVars>
      </dgm:prSet>
      <dgm:spPr/>
    </dgm:pt>
    <dgm:pt modelId="{1B9CA3F6-4FA4-2B4A-9449-F5D4AACC9B50}" type="pres">
      <dgm:prSet presAssocID="{949C9553-BA9A-464F-BC07-05E1B3DC875C}" presName="parTrans" presStyleLbl="bgSibTrans2D1" presStyleIdx="2" presStyleCnt="4"/>
      <dgm:spPr/>
    </dgm:pt>
    <dgm:pt modelId="{AA48987D-1C98-D047-A4FC-073B70775438}" type="pres">
      <dgm:prSet presAssocID="{C73A3578-B130-2D46-ADAB-3F6F21A366F9}" presName="node" presStyleLbl="node1" presStyleIdx="2" presStyleCnt="4">
        <dgm:presLayoutVars>
          <dgm:bulletEnabled val="1"/>
        </dgm:presLayoutVars>
      </dgm:prSet>
      <dgm:spPr/>
    </dgm:pt>
    <dgm:pt modelId="{399F98F3-04A4-7E43-BC13-97691EEBE77F}" type="pres">
      <dgm:prSet presAssocID="{B51E62C8-5F83-954B-9160-182678A88C66}" presName="parTrans" presStyleLbl="bgSibTrans2D1" presStyleIdx="3" presStyleCnt="4"/>
      <dgm:spPr/>
    </dgm:pt>
    <dgm:pt modelId="{B882284C-13E1-6847-9C73-873D63E04580}" type="pres">
      <dgm:prSet presAssocID="{4D693E84-5977-E84E-82D7-4D138DAC960C}" presName="node" presStyleLbl="node1" presStyleIdx="3" presStyleCnt="4" custScaleX="128383">
        <dgm:presLayoutVars>
          <dgm:bulletEnabled val="1"/>
        </dgm:presLayoutVars>
      </dgm:prSet>
      <dgm:spPr/>
    </dgm:pt>
  </dgm:ptLst>
  <dgm:cxnLst>
    <dgm:cxn modelId="{D87B5908-AA70-614F-AA45-620E77B8880C}" srcId="{83C3A6F4-E1B5-7045-98EB-A0D0B9AD3A1F}" destId="{C132FEBF-4C2D-1340-9683-04AFBF3B0BA9}" srcOrd="0" destOrd="0" parTransId="{9ACDB7C8-547D-F042-8D57-90BDAF1E5E04}" sibTransId="{E48EB7DE-6CA8-9146-A7C0-C7DE74159DD7}"/>
    <dgm:cxn modelId="{4B845F13-F6E2-7C48-983D-25B911AC13C2}" srcId="{83C3A6F4-E1B5-7045-98EB-A0D0B9AD3A1F}" destId="{4D693E84-5977-E84E-82D7-4D138DAC960C}" srcOrd="3" destOrd="0" parTransId="{B51E62C8-5F83-954B-9160-182678A88C66}" sibTransId="{518A808B-C0D5-B64B-88E1-94C6A35C430F}"/>
    <dgm:cxn modelId="{4F72EC44-5474-CC4F-895C-8D98484CF0AB}" type="presOf" srcId="{9ACDB7C8-547D-F042-8D57-90BDAF1E5E04}" destId="{EE4DB362-7228-B046-89D9-337E6FF1EB57}" srcOrd="0" destOrd="0" presId="urn:microsoft.com/office/officeart/2005/8/layout/radial4"/>
    <dgm:cxn modelId="{5AA2E6A2-A833-EB4A-943A-8504AF1CB48F}" type="presOf" srcId="{E5E04476-1DF5-264D-8565-15586C8D09B4}" destId="{583406D6-AB45-E04B-8C6C-009D776CACCE}" srcOrd="0" destOrd="0" presId="urn:microsoft.com/office/officeart/2005/8/layout/radial4"/>
    <dgm:cxn modelId="{C0C5B0A4-3A1A-B14C-982E-8CF535D772E7}" type="presOf" srcId="{949C9553-BA9A-464F-BC07-05E1B3DC875C}" destId="{1B9CA3F6-4FA4-2B4A-9449-F5D4AACC9B50}" srcOrd="0" destOrd="0" presId="urn:microsoft.com/office/officeart/2005/8/layout/radial4"/>
    <dgm:cxn modelId="{EFF164AB-17CB-DA47-B607-8F55D4B152AA}" type="presOf" srcId="{8A1D4CA0-E4B8-AC44-8E45-14CCF39364A5}" destId="{4A478245-A9F2-6B46-B075-477119E03DB7}" srcOrd="0" destOrd="0" presId="urn:microsoft.com/office/officeart/2005/8/layout/radial4"/>
    <dgm:cxn modelId="{4A657DC6-A7A8-DF42-A1E0-570707482984}" srcId="{83C3A6F4-E1B5-7045-98EB-A0D0B9AD3A1F}" destId="{8A1D4CA0-E4B8-AC44-8E45-14CCF39364A5}" srcOrd="1" destOrd="0" parTransId="{E5E04476-1DF5-264D-8565-15586C8D09B4}" sibTransId="{7E515CFA-B181-8241-929E-2DF9C0D1AEFF}"/>
    <dgm:cxn modelId="{6540A9C7-783C-8742-85D2-83D6D9FE8A3B}" type="presOf" srcId="{C132FEBF-4C2D-1340-9683-04AFBF3B0BA9}" destId="{3F35D877-CB93-0044-BB37-811EA2BA0B3E}" srcOrd="0" destOrd="0" presId="urn:microsoft.com/office/officeart/2005/8/layout/radial4"/>
    <dgm:cxn modelId="{A6A499D0-BEDE-3340-BE98-826D2A66A2B7}" type="presOf" srcId="{B51E62C8-5F83-954B-9160-182678A88C66}" destId="{399F98F3-04A4-7E43-BC13-97691EEBE77F}" srcOrd="0" destOrd="0" presId="urn:microsoft.com/office/officeart/2005/8/layout/radial4"/>
    <dgm:cxn modelId="{070C6DDD-8C29-F647-ACAB-0C7E159739B4}" type="presOf" srcId="{D88A0CA8-D796-714D-92D2-5D5A23D4FCB3}" destId="{5960FBC2-E4D6-5E41-87B9-80DB3245075D}" srcOrd="0" destOrd="0" presId="urn:microsoft.com/office/officeart/2005/8/layout/radial4"/>
    <dgm:cxn modelId="{E57B54DD-4FA1-6D48-9AC9-1631F24BFE61}" srcId="{D88A0CA8-D796-714D-92D2-5D5A23D4FCB3}" destId="{83C3A6F4-E1B5-7045-98EB-A0D0B9AD3A1F}" srcOrd="0" destOrd="0" parTransId="{ECF15DAB-9283-7943-9DC2-81C62AB3F337}" sibTransId="{20512B7A-FCB9-A549-9AB0-A9D021D75978}"/>
    <dgm:cxn modelId="{880164E1-9017-8244-8929-60254F279D5D}" type="presOf" srcId="{C73A3578-B130-2D46-ADAB-3F6F21A366F9}" destId="{AA48987D-1C98-D047-A4FC-073B70775438}" srcOrd="0" destOrd="0" presId="urn:microsoft.com/office/officeart/2005/8/layout/radial4"/>
    <dgm:cxn modelId="{DF336AF2-C1BF-C644-9F79-C2EA6161DABD}" type="presOf" srcId="{4D693E84-5977-E84E-82D7-4D138DAC960C}" destId="{B882284C-13E1-6847-9C73-873D63E04580}" srcOrd="0" destOrd="0" presId="urn:microsoft.com/office/officeart/2005/8/layout/radial4"/>
    <dgm:cxn modelId="{28B6DEF9-0CFA-904F-84A1-B0817507B27E}" srcId="{83C3A6F4-E1B5-7045-98EB-A0D0B9AD3A1F}" destId="{C73A3578-B130-2D46-ADAB-3F6F21A366F9}" srcOrd="2" destOrd="0" parTransId="{949C9553-BA9A-464F-BC07-05E1B3DC875C}" sibTransId="{73E2D2CB-7E9B-DE4B-8990-4AAAB2C92718}"/>
    <dgm:cxn modelId="{2C21DEFE-D8AB-0246-A4D9-C9E39E514D96}" type="presOf" srcId="{83C3A6F4-E1B5-7045-98EB-A0D0B9AD3A1F}" destId="{A9B33298-4994-1544-BD8E-228230A05ACA}" srcOrd="0" destOrd="0" presId="urn:microsoft.com/office/officeart/2005/8/layout/radial4"/>
    <dgm:cxn modelId="{9839412C-30C2-3743-AD8F-3E6CE12B85D7}" type="presParOf" srcId="{5960FBC2-E4D6-5E41-87B9-80DB3245075D}" destId="{A9B33298-4994-1544-BD8E-228230A05ACA}" srcOrd="0" destOrd="0" presId="urn:microsoft.com/office/officeart/2005/8/layout/radial4"/>
    <dgm:cxn modelId="{6389C630-9269-6041-9697-5401A04162D0}" type="presParOf" srcId="{5960FBC2-E4D6-5E41-87B9-80DB3245075D}" destId="{EE4DB362-7228-B046-89D9-337E6FF1EB57}" srcOrd="1" destOrd="0" presId="urn:microsoft.com/office/officeart/2005/8/layout/radial4"/>
    <dgm:cxn modelId="{86714E88-3C71-7D4B-AB3C-8DFBA29C0902}" type="presParOf" srcId="{5960FBC2-E4D6-5E41-87B9-80DB3245075D}" destId="{3F35D877-CB93-0044-BB37-811EA2BA0B3E}" srcOrd="2" destOrd="0" presId="urn:microsoft.com/office/officeart/2005/8/layout/radial4"/>
    <dgm:cxn modelId="{81F5CC0D-3FFF-8C4D-AD1C-BB28F74853D2}" type="presParOf" srcId="{5960FBC2-E4D6-5E41-87B9-80DB3245075D}" destId="{583406D6-AB45-E04B-8C6C-009D776CACCE}" srcOrd="3" destOrd="0" presId="urn:microsoft.com/office/officeart/2005/8/layout/radial4"/>
    <dgm:cxn modelId="{2122225C-F65F-E345-A849-7FA99807556C}" type="presParOf" srcId="{5960FBC2-E4D6-5E41-87B9-80DB3245075D}" destId="{4A478245-A9F2-6B46-B075-477119E03DB7}" srcOrd="4" destOrd="0" presId="urn:microsoft.com/office/officeart/2005/8/layout/radial4"/>
    <dgm:cxn modelId="{35106627-61B5-4C48-A8B7-2ED5813E5016}" type="presParOf" srcId="{5960FBC2-E4D6-5E41-87B9-80DB3245075D}" destId="{1B9CA3F6-4FA4-2B4A-9449-F5D4AACC9B50}" srcOrd="5" destOrd="0" presId="urn:microsoft.com/office/officeart/2005/8/layout/radial4"/>
    <dgm:cxn modelId="{A60D1BB1-4846-5D49-9BA0-15F18729AB64}" type="presParOf" srcId="{5960FBC2-E4D6-5E41-87B9-80DB3245075D}" destId="{AA48987D-1C98-D047-A4FC-073B70775438}" srcOrd="6" destOrd="0" presId="urn:microsoft.com/office/officeart/2005/8/layout/radial4"/>
    <dgm:cxn modelId="{066CAD37-AEBE-C74B-9DD2-48B73C27CE06}" type="presParOf" srcId="{5960FBC2-E4D6-5E41-87B9-80DB3245075D}" destId="{399F98F3-04A4-7E43-BC13-97691EEBE77F}" srcOrd="7" destOrd="0" presId="urn:microsoft.com/office/officeart/2005/8/layout/radial4"/>
    <dgm:cxn modelId="{3302CCFA-68B9-7249-8DA2-B7218A0FBCE9}" type="presParOf" srcId="{5960FBC2-E4D6-5E41-87B9-80DB3245075D}" destId="{B882284C-13E1-6847-9C73-873D63E045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33298-4994-1544-BD8E-228230A05ACA}">
      <dsp:nvSpPr>
        <dsp:cNvPr id="0" name=""/>
        <dsp:cNvSpPr/>
      </dsp:nvSpPr>
      <dsp:spPr>
        <a:xfrm>
          <a:off x="1471670" y="946593"/>
          <a:ext cx="1149349" cy="903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Kvalitetan</a:t>
          </a:r>
          <a:r>
            <a:rPr lang="en-US" sz="1200" b="1" kern="1200" dirty="0"/>
            <a:t> </a:t>
          </a:r>
          <a:r>
            <a:rPr lang="en-US" sz="1200" b="1" kern="1200" dirty="0" err="1"/>
            <a:t>projekt</a:t>
          </a:r>
          <a:endParaRPr lang="en-US" sz="1200" b="1" kern="1200" dirty="0"/>
        </a:p>
      </dsp:txBody>
      <dsp:txXfrm>
        <a:off x="1639988" y="1078910"/>
        <a:ext cx="812713" cy="638885"/>
      </dsp:txXfrm>
    </dsp:sp>
    <dsp:sp modelId="{EE4DB362-7228-B046-89D9-337E6FF1EB57}">
      <dsp:nvSpPr>
        <dsp:cNvPr id="0" name=""/>
        <dsp:cNvSpPr/>
      </dsp:nvSpPr>
      <dsp:spPr>
        <a:xfrm rot="11700000">
          <a:off x="912749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5D877-CB93-0044-BB37-811EA2BA0B3E}">
      <dsp:nvSpPr>
        <dsp:cNvPr id="0" name=""/>
        <dsp:cNvSpPr/>
      </dsp:nvSpPr>
      <dsp:spPr>
        <a:xfrm>
          <a:off x="387475" y="753860"/>
          <a:ext cx="1069882" cy="68667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Relevantnost</a:t>
          </a:r>
          <a:endParaRPr lang="en-US" sz="1100" b="1" kern="1200" dirty="0"/>
        </a:p>
      </dsp:txBody>
      <dsp:txXfrm>
        <a:off x="407587" y="773972"/>
        <a:ext cx="1029658" cy="646451"/>
      </dsp:txXfrm>
    </dsp:sp>
    <dsp:sp modelId="{583406D6-AB45-E04B-8C6C-009D776CACCE}">
      <dsp:nvSpPr>
        <dsp:cNvPr id="0" name=""/>
        <dsp:cNvSpPr/>
      </dsp:nvSpPr>
      <dsp:spPr>
        <a:xfrm rot="14700000">
          <a:off x="1364836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78245-A9F2-6B46-B075-477119E03DB7}">
      <dsp:nvSpPr>
        <dsp:cNvPr id="0" name=""/>
        <dsp:cNvSpPr/>
      </dsp:nvSpPr>
      <dsp:spPr>
        <a:xfrm>
          <a:off x="1125424" y="457"/>
          <a:ext cx="858343" cy="686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Održivost</a:t>
          </a:r>
          <a:endParaRPr lang="en-US" sz="1200" kern="1200" dirty="0"/>
        </a:p>
      </dsp:txBody>
      <dsp:txXfrm>
        <a:off x="1145536" y="20569"/>
        <a:ext cx="818119" cy="646451"/>
      </dsp:txXfrm>
    </dsp:sp>
    <dsp:sp modelId="{1B9CA3F6-4FA4-2B4A-9449-F5D4AACC9B50}">
      <dsp:nvSpPr>
        <dsp:cNvPr id="0" name=""/>
        <dsp:cNvSpPr/>
      </dsp:nvSpPr>
      <dsp:spPr>
        <a:xfrm rot="17700000">
          <a:off x="2070541" y="512906"/>
          <a:ext cx="657311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8987D-1C98-D047-A4FC-073B70775438}">
      <dsp:nvSpPr>
        <dsp:cNvPr id="0" name=""/>
        <dsp:cNvSpPr/>
      </dsp:nvSpPr>
      <dsp:spPr>
        <a:xfrm>
          <a:off x="2108921" y="457"/>
          <a:ext cx="858343" cy="68667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Kapaciteti</a:t>
          </a:r>
          <a:endParaRPr lang="en-US" sz="1100" kern="1200" dirty="0"/>
        </a:p>
      </dsp:txBody>
      <dsp:txXfrm>
        <a:off x="2129033" y="20569"/>
        <a:ext cx="818119" cy="646451"/>
      </dsp:txXfrm>
    </dsp:sp>
    <dsp:sp modelId="{399F98F3-04A4-7E43-BC13-97691EEBE77F}">
      <dsp:nvSpPr>
        <dsp:cNvPr id="0" name=""/>
        <dsp:cNvSpPr/>
      </dsp:nvSpPr>
      <dsp:spPr>
        <a:xfrm rot="20700000">
          <a:off x="2612521" y="1041875"/>
          <a:ext cx="567418" cy="2575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2284C-13E1-6847-9C73-873D63E04580}">
      <dsp:nvSpPr>
        <dsp:cNvPr id="0" name=""/>
        <dsp:cNvSpPr/>
      </dsp:nvSpPr>
      <dsp:spPr>
        <a:xfrm>
          <a:off x="2619289" y="753860"/>
          <a:ext cx="1101967" cy="686675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Inovativnost</a:t>
          </a:r>
          <a:endParaRPr lang="en-US" sz="1200" kern="1200" dirty="0"/>
        </a:p>
      </dsp:txBody>
      <dsp:txXfrm>
        <a:off x="2639401" y="773972"/>
        <a:ext cx="1061743" cy="64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71EA1-FB48-4AE7-9766-E37E92AD4E19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2C815-25C6-45A7-9015-55016BB9D4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51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8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>
              <a:latin typeface="Calibri" charset="0"/>
            </a:endParaRPr>
          </a:p>
        </p:txBody>
      </p:sp>
      <p:sp>
        <p:nvSpPr>
          <p:cNvPr id="50179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D6F25C1-F9C3-1349-BD42-0FDDE7A33718}" type="slidenum">
              <a:rPr lang="hr-HR" sz="1200"/>
              <a:pPr/>
              <a:t>11</a:t>
            </a:fld>
            <a:endParaRPr lang="hr-HR" sz="1200"/>
          </a:p>
        </p:txBody>
      </p:sp>
    </p:spTree>
    <p:extLst>
      <p:ext uri="{BB962C8B-B14F-4D97-AF65-F5344CB8AC3E}">
        <p14:creationId xmlns:p14="http://schemas.microsoft.com/office/powerpoint/2010/main" val="114174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zervirano mjesto slike slajd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6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>
                <a:latin typeface="Calibri" charset="0"/>
              </a:rPr>
              <a:t>Otvoriti stranicu www.strukturnifondovi.hr, ali spomenuti da postoje i druge stranice (samo službene) vezane uz informiranje o fondovima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FA6F77-CDDF-264B-9B51-F0C5C1403499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97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1. Primjer (hotel): Ponaći konkretan natječaj http://www.strukturnifondovi.hr/natjecaji/1179, otvoriti ga i pokazati od čega se sastoji dokumentacija. 2. Primjer (učilište) Kod natječaja za učilište – ostaje se na indikativnom planu i objašnjava se kako trenutno nema natječaja, pročitati sažetak iz indikativnog plana za OP ULJP i pojasniti elemente indikativnog plana – moguće je primijeniti na više natječaja iz indikativnog plana (pojasniti da se 1 projektna ideja može prilagoditi i prijaviti na više natječaja (ali se aktivnost može financirati samo iz 1). Natječaji su označeni bojom</a:t>
            </a:r>
          </a:p>
          <a:p>
            <a:r>
              <a:rPr lang="en-US">
                <a:latin typeface="Calibri" charset="0"/>
              </a:rPr>
              <a:t>3. Primjer (Udruga i društveno poduzetništvo) - Kod primjera za društveno poduzetništvo, otvoriti sami natječaj (http://www.strukturnifondovi.hr/natjecaji/1263). Budite spremni i na pitanja vezana uz natječaje koji su u primjerima (društveno poduzetništvo i hoteli). 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Nakon što se izvrte sva tri primjera, možete pitati polaznike imaju li oni neku temu koja im je interesantna, pa proći kroz isti postupak za njihove projektne ideje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B1E3C-A115-CD43-BD35-CEE91418A9C1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83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E9F7D0-011D-46C8-988F-E9F617A7F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FB672D9-F3EC-4911-871C-FEA9BD9E1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EF0904-14CB-407D-9CD9-B4E4667E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DC2637-9161-4AF0-9C59-CA9C59AF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CDD1071-C0AD-48C7-BA52-6627557F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15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55473-A63A-48D4-B79C-622D9855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8068E2E-A8D9-4238-9855-9B1708566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DF638C-40F1-49A0-9C7F-7F31034E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78AB43-608E-46DA-9E18-F335ED29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B7F2A1-B8BC-48C8-AFEE-43ABE84D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33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60A89F3-5A6A-4531-A360-E53969349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30BF8F-3CA6-4C9F-997B-7E81391CC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F2418F-99AA-4BBF-A34C-9DBDBB97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B10610-6AB4-4C26-9618-8539F13F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D9E1AB-4CA0-46E4-B0AB-56553689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438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381" y="197769"/>
            <a:ext cx="9985111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7380" y="1556792"/>
            <a:ext cx="1113724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88555" y="6556702"/>
            <a:ext cx="7680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1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088555" y="6556702"/>
            <a:ext cx="7680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7381" y="197769"/>
            <a:ext cx="9985111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6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373ED2-3594-4C2D-8D70-4221384C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253DCE-0557-4EB2-A6F2-FED1B588F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E88A95-CC09-4910-AB89-D588C291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C3E01B-12B8-4967-8E10-34729A87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092AF8-5FCD-4E24-A917-7CBD57B4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52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21A31-B5BC-479B-98DD-C3E2BCA2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3B9295F-B91F-4A4F-8F55-A4148122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E4E4E2-3648-48B4-8005-7AEFA5E2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FC39C6-8A47-47F8-837F-53BC631B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2C846E-06ED-4E7B-B544-89B28CE2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77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DA69B9-6491-4145-9A22-29907FD9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741D27-4C28-4103-8160-2C1ABF8AE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AC451E-E866-40FB-939C-DF7D49122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A245BF1-52C8-4897-9831-E79EE9A0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3DF8ED-571F-43D8-809A-29B62475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2236E8-69D5-45A9-A4B8-C3B9489A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85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1AE9F5-49CE-497B-8FF0-7262A8DF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916593-F0AE-47F8-92EC-F05EB960E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E7041DC-B483-4AA5-A2ED-06E42E567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CFA48A0-3FDF-44ED-BACE-B9CFBFFE6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5FCF3F4-F5B6-4608-A24E-619D7C151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CF886EA-CC3F-4D51-AFE2-EE156C5F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D68A007-6713-4143-AE5B-532739CA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6B14AB0-7FC5-4683-8B3C-75306C4F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178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5F9424-9EE0-4B96-ADBB-A13111B8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2708CBB-8051-4EE2-A354-E7C68095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46A6AC0-1A7C-4933-B2B7-1D41318A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090B9E0-44A4-48FC-8B1E-B13044B4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36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34E7460-425E-4423-A39B-34A11F28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033081-31F8-4B3B-BF90-F3B35AA3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289EFC6-CAE4-47BF-8CF7-BBC16910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88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7A4372-1F5C-47F4-ACB7-526B0777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B73B6D-DA30-4B17-89D6-C5685BB9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684A4D1-7ED0-4A5E-9C07-57708352C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232B759-DDA7-4C62-BADC-6F3F101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AF35024-321E-4097-A104-AC40D376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090097-9ED3-44D6-BBEC-8F540979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709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8D8AC-F373-469B-93D1-120EC5D4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0F3974F-63C0-4AA7-B882-278E2EFA1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495A780-C494-4AB6-AB67-F2B7C78C2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4A4DA44-D319-4F30-B737-21ADA79B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59E54F6-4ABB-4CE7-9C38-570827E7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8AFC502-F349-4BEA-AEB4-ADB3D66B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32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AD5E98B-AC91-445C-B03D-7B2006FC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27940FA-156E-4E41-B5E0-5C0E147F2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91A0B3-59CA-4A3A-8043-85B16CBEA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EFCF-2DAB-40D6-87BB-162EB187484D}" type="datetimeFigureOut">
              <a:rPr lang="hr-HR" smtClean="0"/>
              <a:t>01.09.2017.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88C944-B133-42D9-8D90-623E0642D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EF862D-E53F-481D-9C9C-8D82E6F39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E494-82B3-4F9D-AC7D-0D0A39A121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87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sf.hr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trukturnifondovi.hr/" TargetMode="External"/><Relationship Id="rId5" Type="http://schemas.openxmlformats.org/officeDocument/2006/relationships/hyperlink" Target="http://www.ruralnirazvoj.hr/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trukturnifondovi.hr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tkahoot.com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19535" y="2032000"/>
            <a:ext cx="8352930" cy="427732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Inovativnost</a:t>
            </a:r>
            <a:r>
              <a:rPr lang="en-US" dirty="0"/>
              <a:t> “</a:t>
            </a:r>
            <a:r>
              <a:rPr lang="en-US" dirty="0" err="1"/>
              <a:t>prodaje</a:t>
            </a:r>
            <a:r>
              <a:rPr lang="en-US" dirty="0"/>
              <a:t>” </a:t>
            </a:r>
            <a:r>
              <a:rPr lang="en-US" dirty="0" err="1"/>
              <a:t>projekt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Inovativnost</a:t>
            </a:r>
            <a:r>
              <a:rPr lang="en-US" dirty="0"/>
              <a:t> vas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od </a:t>
            </a:r>
            <a:r>
              <a:rPr lang="en-US" dirty="0" err="1"/>
              <a:t>drugih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Primjer</a:t>
            </a:r>
            <a:r>
              <a:rPr lang="en-US" dirty="0"/>
              <a:t>: </a:t>
            </a:r>
            <a:r>
              <a:rPr lang="en-US" dirty="0" err="1"/>
              <a:t>Umjetnost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kultura</a:t>
            </a:r>
            <a:r>
              <a:rPr lang="en-US" dirty="0"/>
              <a:t> 54+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Alokacija</a:t>
            </a:r>
            <a:r>
              <a:rPr lang="en-US" dirty="0"/>
              <a:t>: 20.000,000,00 </a:t>
            </a:r>
            <a:r>
              <a:rPr lang="en-US" dirty="0" err="1"/>
              <a:t>kn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Maksimalni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bespovratnih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: 1.000.000,00 </a:t>
            </a:r>
            <a:r>
              <a:rPr lang="en-US" dirty="0" err="1"/>
              <a:t>kn</a:t>
            </a:r>
            <a:r>
              <a:rPr lang="en-US" dirty="0"/>
              <a:t> = 20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financirati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Aktivnosti</a:t>
            </a:r>
            <a:r>
              <a:rPr lang="en-US" dirty="0"/>
              <a:t> – </a:t>
            </a:r>
            <a:r>
              <a:rPr lang="en-US" dirty="0" err="1"/>
              <a:t>unaprijed</a:t>
            </a:r>
            <a:r>
              <a:rPr lang="en-US" dirty="0"/>
              <a:t> </a:t>
            </a:r>
            <a:r>
              <a:rPr lang="en-US" dirty="0" err="1"/>
              <a:t>zadane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926792" y="1"/>
          <a:ext cx="4108732" cy="1850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59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Strateški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projektima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Partnerski</a:t>
            </a:r>
            <a:r>
              <a:rPr lang="en-US" dirty="0"/>
              <a:t> </a:t>
            </a:r>
            <a:r>
              <a:rPr lang="en-US" dirty="0" err="1"/>
              <a:t>strateški</a:t>
            </a:r>
            <a:r>
              <a:rPr lang="en-US" dirty="0"/>
              <a:t> </a:t>
            </a:r>
            <a:r>
              <a:rPr lang="en-US" dirty="0" err="1"/>
              <a:t>pristup</a:t>
            </a:r>
            <a:endParaRPr lang="en-US" dirty="0"/>
          </a:p>
          <a:p>
            <a:r>
              <a:rPr lang="en-US" dirty="0" err="1"/>
              <a:t>Informiranost</a:t>
            </a:r>
            <a:r>
              <a:rPr lang="en-US" dirty="0"/>
              <a:t> o </a:t>
            </a:r>
            <a:r>
              <a:rPr lang="en-US" dirty="0" err="1"/>
              <a:t>Pozivima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dostavu</a:t>
            </a:r>
            <a:r>
              <a:rPr lang="en-US" dirty="0"/>
              <a:t> </a:t>
            </a:r>
            <a:r>
              <a:rPr lang="en-US" dirty="0" err="1"/>
              <a:t>projektnih</a:t>
            </a:r>
            <a:r>
              <a:rPr lang="en-US" dirty="0"/>
              <a:t> </a:t>
            </a:r>
            <a:r>
              <a:rPr lang="en-US" dirty="0" err="1"/>
              <a:t>prijedloga</a:t>
            </a:r>
            <a:r>
              <a:rPr lang="en-US" dirty="0"/>
              <a:t> (</a:t>
            </a:r>
            <a:r>
              <a:rPr lang="en-US" dirty="0" err="1"/>
              <a:t>kontinuiranje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)</a:t>
            </a:r>
          </a:p>
          <a:p>
            <a:r>
              <a:rPr lang="en-US" dirty="0" err="1"/>
              <a:t>Sudjelovanje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informativnim</a:t>
            </a:r>
            <a:r>
              <a:rPr lang="en-US" dirty="0"/>
              <a:t> </a:t>
            </a:r>
            <a:r>
              <a:rPr lang="en-US" dirty="0" err="1"/>
              <a:t>radionicama</a:t>
            </a:r>
            <a:endParaRPr lang="en-US" dirty="0"/>
          </a:p>
          <a:p>
            <a:r>
              <a:rPr lang="en-US" dirty="0" err="1"/>
              <a:t>Obuka</a:t>
            </a:r>
            <a:r>
              <a:rPr lang="en-US" dirty="0"/>
              <a:t> </a:t>
            </a:r>
            <a:r>
              <a:rPr lang="en-US" dirty="0" err="1"/>
              <a:t>zaposlenika</a:t>
            </a:r>
            <a:endParaRPr lang="en-US" dirty="0"/>
          </a:p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proračuna</a:t>
            </a:r>
            <a:endParaRPr lang="en-US" dirty="0"/>
          </a:p>
          <a:p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jednostavnih</a:t>
            </a:r>
            <a:r>
              <a:rPr lang="en-US" dirty="0"/>
              <a:t> </a:t>
            </a:r>
            <a:r>
              <a:rPr lang="en-US" dirty="0" err="1"/>
              <a:t>strategija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8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www.strukturnifondovi.hr</a:t>
            </a:r>
            <a:endParaRPr lang="en-GB" dirty="0"/>
          </a:p>
        </p:txBody>
      </p:sp>
      <p:pic>
        <p:nvPicPr>
          <p:cNvPr id="49154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18" y="943429"/>
            <a:ext cx="6055285" cy="523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6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1. </a:t>
            </a:r>
            <a:r>
              <a:rPr lang="en-US" dirty="0"/>
              <a:t>k</a:t>
            </a:r>
            <a:r>
              <a:rPr lang="hr-HR" dirty="0"/>
              <a:t>orak – proučavanje strateških dokumenata na referentnim stranicama</a:t>
            </a:r>
            <a:endParaRPr lang="en-GB" dirty="0"/>
          </a:p>
        </p:txBody>
      </p:sp>
      <p:pic>
        <p:nvPicPr>
          <p:cNvPr id="51202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23"/>
          <a:stretch>
            <a:fillRect/>
          </a:stretch>
        </p:blipFill>
        <p:spPr bwMode="auto">
          <a:xfrm>
            <a:off x="2905125" y="2144713"/>
            <a:ext cx="441325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Slika zaslona 2016-02-06 u 22.53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5075238"/>
            <a:ext cx="378301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925763" y="4700588"/>
            <a:ext cx="2722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>
                <a:hlinkClick r:id="rId5"/>
              </a:rPr>
              <a:t>www.ruralnirazvoj.hr</a:t>
            </a:r>
            <a:endParaRPr lang="en-US" sz="1800"/>
          </a:p>
          <a:p>
            <a:endParaRPr lang="en-US" sz="1800"/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271838" y="1798638"/>
            <a:ext cx="3414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>
                <a:hlinkClick r:id="rId6"/>
              </a:rPr>
              <a:t>www.strukturnifondovi.hr</a:t>
            </a:r>
            <a:endParaRPr lang="en-US" sz="1800"/>
          </a:p>
          <a:p>
            <a:endParaRPr lang="en-US" sz="1800"/>
          </a:p>
        </p:txBody>
      </p:sp>
      <p:pic>
        <p:nvPicPr>
          <p:cNvPr id="51206" name="Picture 6" descr="Slika zaslona 2016-02-06 u 22.55.3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913188"/>
            <a:ext cx="42608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7840664" y="3546476"/>
            <a:ext cx="237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>
                <a:hlinkClick r:id="rId8"/>
              </a:rPr>
              <a:t>www.esf.hr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3585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korak</a:t>
            </a:r>
            <a:r>
              <a:rPr lang="en-US" dirty="0"/>
              <a:t> –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natječaja</a:t>
            </a:r>
            <a:r>
              <a:rPr lang="en-US" dirty="0"/>
              <a:t> u </a:t>
            </a:r>
            <a:r>
              <a:rPr lang="en-US" dirty="0" err="1"/>
              <a:t>najavi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671888" y="1649413"/>
            <a:ext cx="6996112" cy="47037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err="1"/>
              <a:t>Indikativni</a:t>
            </a:r>
            <a:r>
              <a:rPr lang="en-US" dirty="0"/>
              <a:t> </a:t>
            </a:r>
            <a:r>
              <a:rPr lang="en-US" dirty="0" err="1"/>
              <a:t>godišnji</a:t>
            </a:r>
            <a:r>
              <a:rPr lang="en-US" dirty="0"/>
              <a:t> </a:t>
            </a:r>
            <a:r>
              <a:rPr lang="en-US" dirty="0" err="1"/>
              <a:t>planovi</a:t>
            </a:r>
            <a:r>
              <a:rPr lang="en-US" dirty="0"/>
              <a:t> </a:t>
            </a:r>
            <a:r>
              <a:rPr lang="en-US" dirty="0" err="1"/>
              <a:t>objave</a:t>
            </a:r>
            <a:r>
              <a:rPr lang="en-US" dirty="0"/>
              <a:t> </a:t>
            </a:r>
            <a:r>
              <a:rPr lang="en-US" dirty="0" err="1"/>
              <a:t>natječaja</a:t>
            </a:r>
            <a:endParaRPr lang="en-US" dirty="0"/>
          </a:p>
        </p:txBody>
      </p:sp>
      <p:pic>
        <p:nvPicPr>
          <p:cNvPr id="53251" name="Picture 3" descr="Slika zaslona 2016-02-06 u 22.5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9" y="2570164"/>
            <a:ext cx="671988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9738952">
            <a:off x="4559301" y="4865689"/>
            <a:ext cx="1236663" cy="693737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6142038" y="4981576"/>
            <a:ext cx="3414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>
                <a:hlinkClick r:id="rId3"/>
              </a:rPr>
              <a:t>www.strukturnifondovi.hr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9209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korak</a:t>
            </a:r>
            <a:r>
              <a:rPr lang="en-US" dirty="0"/>
              <a:t> – </a:t>
            </a:r>
            <a:r>
              <a:rPr lang="en-US" dirty="0" err="1"/>
              <a:t>savjetovanje</a:t>
            </a:r>
            <a:r>
              <a:rPr lang="en-US" dirty="0"/>
              <a:t> o </a:t>
            </a:r>
            <a:r>
              <a:rPr lang="en-US" dirty="0" err="1"/>
              <a:t>dokumentaciji</a:t>
            </a:r>
            <a:endParaRPr lang="en-US" dirty="0"/>
          </a:p>
        </p:txBody>
      </p:sp>
      <p:pic>
        <p:nvPicPr>
          <p:cNvPr id="54274" name="Picture 6" descr="Slika zaslona 2016-02-06 u 23.0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1" y="1825626"/>
            <a:ext cx="742791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9738952">
            <a:off x="3403600" y="4800600"/>
            <a:ext cx="1238250" cy="692150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6" name="TextBox 8"/>
          <p:cNvSpPr txBox="1">
            <a:spLocks noChangeArrowheads="1"/>
          </p:cNvSpPr>
          <p:nvPr/>
        </p:nvSpPr>
        <p:spPr bwMode="auto">
          <a:xfrm>
            <a:off x="6142038" y="4981576"/>
            <a:ext cx="3414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>
                <a:hlinkClick r:id="rId3"/>
              </a:rPr>
              <a:t>www.strukturnifondovi.hr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919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4. </a:t>
            </a:r>
            <a:r>
              <a:rPr lang="en-US" dirty="0" err="1"/>
              <a:t>korak</a:t>
            </a:r>
            <a:r>
              <a:rPr lang="en-US" dirty="0"/>
              <a:t> – 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objavljenih</a:t>
            </a:r>
            <a:r>
              <a:rPr lang="en-US" dirty="0"/>
              <a:t> </a:t>
            </a:r>
            <a:r>
              <a:rPr lang="en-US" dirty="0" err="1"/>
              <a:t>natječaja</a:t>
            </a:r>
            <a:r>
              <a:rPr lang="en-US" dirty="0"/>
              <a:t> </a:t>
            </a:r>
          </a:p>
        </p:txBody>
      </p:sp>
      <p:pic>
        <p:nvPicPr>
          <p:cNvPr id="55297" name="Content Placeholder 3" descr="Slika zaslona 2016-02-06 u 23.07.06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4930"/>
          <a:stretch>
            <a:fillRect/>
          </a:stretch>
        </p:blipFill>
        <p:spPr bwMode="auto">
          <a:xfrm>
            <a:off x="6168950" y="1218219"/>
            <a:ext cx="4341812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3403601" y="1220788"/>
            <a:ext cx="3414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>
                <a:hlinkClick r:id="rId4"/>
              </a:rPr>
              <a:t>www.strukturnifondovi.hr</a:t>
            </a: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3175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Vježba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 </a:t>
            </a:r>
            <a:r>
              <a:rPr lang="en-US" dirty="0" err="1"/>
              <a:t>računalu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mobilnom</a:t>
            </a:r>
            <a:r>
              <a:rPr lang="en-US" dirty="0"/>
              <a:t> </a:t>
            </a:r>
            <a:r>
              <a:rPr lang="en-US" dirty="0" err="1"/>
              <a:t>telefonu</a:t>
            </a:r>
            <a:r>
              <a:rPr lang="en-US" dirty="0"/>
              <a:t> </a:t>
            </a:r>
            <a:r>
              <a:rPr lang="en-US" dirty="0" err="1"/>
              <a:t>otvorite</a:t>
            </a:r>
            <a:r>
              <a:rPr lang="en-US" dirty="0"/>
              <a:t> </a:t>
            </a:r>
            <a:r>
              <a:rPr lang="en-US" dirty="0" err="1"/>
              <a:t>stranicu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www.getkahoot.com</a:t>
            </a:r>
            <a:endParaRPr lang="en-US" dirty="0"/>
          </a:p>
          <a:p>
            <a:pPr>
              <a:defRPr/>
            </a:pP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natpisa</a:t>
            </a:r>
            <a:r>
              <a:rPr lang="en-US" dirty="0"/>
              <a:t> “Play” </a:t>
            </a:r>
            <a:r>
              <a:rPr lang="en-US" dirty="0" err="1"/>
              <a:t>uključite</a:t>
            </a:r>
            <a:r>
              <a:rPr lang="en-US" dirty="0"/>
              <a:t> “Let’s go!”</a:t>
            </a:r>
          </a:p>
          <a:p>
            <a:pPr>
              <a:defRPr/>
            </a:pPr>
            <a:r>
              <a:rPr lang="en-US" dirty="0" err="1"/>
              <a:t>Upišite</a:t>
            </a:r>
            <a:r>
              <a:rPr lang="en-US" dirty="0"/>
              <a:t> pin (</a:t>
            </a:r>
            <a:r>
              <a:rPr lang="en-US" dirty="0" err="1"/>
              <a:t>broj</a:t>
            </a:r>
            <a:r>
              <a:rPr lang="en-US" dirty="0"/>
              <a:t>)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predavač</a:t>
            </a:r>
            <a:endParaRPr lang="en-US" dirty="0"/>
          </a:p>
          <a:p>
            <a:pPr>
              <a:defRPr/>
            </a:pPr>
            <a:r>
              <a:rPr lang="en-US" dirty="0" err="1"/>
              <a:t>Odgovorite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5 </a:t>
            </a:r>
            <a:r>
              <a:rPr lang="en-US" dirty="0" err="1"/>
              <a:t>kviz</a:t>
            </a:r>
            <a:r>
              <a:rPr lang="en-US" dirty="0"/>
              <a:t> </a:t>
            </a:r>
            <a:r>
              <a:rPr lang="en-US" dirty="0" err="1"/>
              <a:t>pitanja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9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err="1"/>
              <a:t>Hvala</a:t>
            </a:r>
            <a:r>
              <a:rPr lang="en-US" sz="6000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800" dirty="0" err="1"/>
              <a:t>mario.protulipac@wyg-c.eu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37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107" y="2229769"/>
            <a:ext cx="7488833" cy="1070991"/>
          </a:xfrm>
        </p:spPr>
        <p:txBody>
          <a:bodyPr/>
          <a:lstStyle/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izraditi</a:t>
            </a:r>
            <a:r>
              <a:rPr lang="en-US" dirty="0"/>
              <a:t> </a:t>
            </a:r>
            <a:r>
              <a:rPr lang="en-US" dirty="0" err="1"/>
              <a:t>kvalitetan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797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dirty="0"/>
              <a:t>Što je pristup logičke matrice</a:t>
            </a:r>
            <a:r>
              <a:rPr lang="en-GB" altLang="x-none" dirty="0"/>
              <a:t> (PLM)</a:t>
            </a:r>
            <a:r>
              <a:rPr lang="hr-HR" altLang="x-none" dirty="0"/>
              <a:t>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919535" y="1330476"/>
            <a:ext cx="8352930" cy="4978844"/>
          </a:xfrm>
        </p:spPr>
        <p:txBody>
          <a:bodyPr/>
          <a:lstStyle/>
          <a:p>
            <a:pPr algn="just"/>
            <a:r>
              <a:rPr lang="hr-HR" altLang="x-none" sz="2400" dirty="0"/>
              <a:t>Analitički proces i skup alata koji se koriste za planiranje, provedbu, praćenje i evaluaciju projekata</a:t>
            </a:r>
            <a:endParaRPr lang="en-GB" altLang="x-none" sz="2400" dirty="0"/>
          </a:p>
          <a:p>
            <a:pPr algn="just"/>
            <a:r>
              <a:rPr lang="en-GB" altLang="x-none" sz="2400" dirty="0"/>
              <a:t>PLM </a:t>
            </a:r>
            <a:r>
              <a:rPr lang="en-GB" altLang="x-none" sz="2400" dirty="0" err="1"/>
              <a:t>kao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način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razmišljanja</a:t>
            </a:r>
            <a:r>
              <a:rPr lang="en-GB" altLang="x-none" sz="2400" dirty="0"/>
              <a:t> (“</a:t>
            </a:r>
            <a:r>
              <a:rPr lang="en-GB" altLang="x-none" sz="2400" dirty="0" err="1"/>
              <a:t>projektno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razmišljanje</a:t>
            </a:r>
            <a:r>
              <a:rPr lang="en-GB" altLang="x-none" sz="2400" dirty="0"/>
              <a:t>” </a:t>
            </a:r>
            <a:r>
              <a:rPr lang="en-GB" altLang="x-none" sz="2400" dirty="0" err="1"/>
              <a:t>ili</a:t>
            </a:r>
            <a:r>
              <a:rPr lang="en-GB" altLang="x-none" sz="2400" dirty="0"/>
              <a:t> “</a:t>
            </a:r>
            <a:r>
              <a:rPr lang="en-GB" altLang="x-none" sz="2400" dirty="0" err="1"/>
              <a:t>projektni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pristup</a:t>
            </a:r>
            <a:r>
              <a:rPr lang="en-GB" altLang="x-none" sz="2400" dirty="0"/>
              <a:t>”)</a:t>
            </a:r>
            <a:endParaRPr lang="hr-HR" altLang="x-none" sz="2400" dirty="0"/>
          </a:p>
          <a:p>
            <a:pPr algn="just"/>
            <a:r>
              <a:rPr lang="hr-HR" altLang="x-none" sz="2400" dirty="0"/>
              <a:t>Strukturirani i skraćeni prikaz svih informacija važnih za projekt</a:t>
            </a:r>
          </a:p>
        </p:txBody>
      </p:sp>
      <p:pic>
        <p:nvPicPr>
          <p:cNvPr id="2" name="Picture 1" descr="Slika zaslona 2016-11-01 u 21.3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01" y="3416470"/>
            <a:ext cx="4487109" cy="29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x-none" dirty="0" err="1"/>
              <a:t>Prikaz</a:t>
            </a:r>
            <a:r>
              <a:rPr lang="en-GB" altLang="x-none" dirty="0"/>
              <a:t> </a:t>
            </a:r>
            <a:r>
              <a:rPr lang="en-GB" altLang="x-none" dirty="0" err="1"/>
              <a:t>faza</a:t>
            </a:r>
            <a:r>
              <a:rPr lang="en-GB" altLang="x-none" dirty="0"/>
              <a:t> </a:t>
            </a:r>
            <a:r>
              <a:rPr lang="hr-HR" altLang="x-none" dirty="0"/>
              <a:t>PLM-a</a:t>
            </a:r>
            <a:endParaRPr lang="en-US" altLang="x-none" dirty="0"/>
          </a:p>
        </p:txBody>
      </p:sp>
      <p:sp>
        <p:nvSpPr>
          <p:cNvPr id="13315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x-none" b="1">
                <a:cs typeface="Arial" charset="0"/>
              </a:rPr>
              <a:t>	</a:t>
            </a:r>
            <a:endParaRPr lang="en-US" altLang="x-none"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x-none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r-HR" altLang="x-none"/>
          </a:p>
        </p:txBody>
      </p:sp>
      <p:graphicFrame>
        <p:nvGraphicFramePr>
          <p:cNvPr id="13317" name="Object 4"/>
          <p:cNvGraphicFramePr>
            <a:graphicFrameLocks noChangeAspect="1"/>
          </p:cNvGraphicFramePr>
          <p:nvPr>
            <p:extLst/>
          </p:nvPr>
        </p:nvGraphicFramePr>
        <p:xfrm>
          <a:off x="3179682" y="726251"/>
          <a:ext cx="7000875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5434720" imgH="3649502" progId="Visio.Drawing.11">
                  <p:embed/>
                </p:oleObj>
              </mc:Choice>
              <mc:Fallback>
                <p:oleObj name="Visio" r:id="rId3" imgW="5434720" imgH="3649502" progId="Visio.Drawing.11">
                  <p:embed/>
                  <p:pic>
                    <p:nvPicPr>
                      <p:cNvPr id="133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682" y="726251"/>
                        <a:ext cx="7000875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56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Vježba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Gradska</a:t>
            </a:r>
            <a:r>
              <a:rPr lang="en-US" dirty="0"/>
              <a:t> </a:t>
            </a:r>
            <a:r>
              <a:rPr lang="en-US" dirty="0" err="1"/>
              <a:t>knjižnica</a:t>
            </a:r>
            <a:r>
              <a:rPr lang="en-US" dirty="0"/>
              <a:t> Ivan </a:t>
            </a:r>
            <a:r>
              <a:rPr lang="en-US" dirty="0" err="1"/>
              <a:t>Goran</a:t>
            </a:r>
            <a:r>
              <a:rPr lang="en-US" dirty="0"/>
              <a:t> </a:t>
            </a:r>
            <a:r>
              <a:rPr lang="en-US" dirty="0" err="1"/>
              <a:t>Kovačić</a:t>
            </a:r>
            <a:r>
              <a:rPr lang="en-US" dirty="0"/>
              <a:t> </a:t>
            </a:r>
            <a:r>
              <a:rPr lang="en-US" dirty="0" err="1"/>
              <a:t>Karlovac</a:t>
            </a:r>
            <a:r>
              <a:rPr lang="en-US" dirty="0"/>
              <a:t> </a:t>
            </a:r>
            <a:r>
              <a:rPr lang="en-US" dirty="0" err="1"/>
              <a:t>planira</a:t>
            </a:r>
            <a:r>
              <a:rPr lang="en-US" dirty="0"/>
              <a:t> </a:t>
            </a:r>
            <a:r>
              <a:rPr lang="en-US" dirty="0" err="1"/>
              <a:t>pokrenuti</a:t>
            </a:r>
            <a:r>
              <a:rPr lang="en-US" dirty="0"/>
              <a:t> program </a:t>
            </a:r>
            <a:r>
              <a:rPr lang="en-US" dirty="0" err="1"/>
              <a:t>kreativnih</a:t>
            </a:r>
            <a:r>
              <a:rPr lang="en-US" dirty="0"/>
              <a:t> </a:t>
            </a:r>
            <a:r>
              <a:rPr lang="en-US" dirty="0" err="1"/>
              <a:t>radionica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starije</a:t>
            </a:r>
            <a:r>
              <a:rPr lang="en-US" dirty="0"/>
              <a:t> od 45 </a:t>
            </a:r>
            <a:r>
              <a:rPr lang="en-US" dirty="0" err="1"/>
              <a:t>godina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Natječajem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definirane</a:t>
            </a:r>
            <a:r>
              <a:rPr lang="en-US" dirty="0"/>
              <a:t> </a:t>
            </a:r>
            <a:r>
              <a:rPr lang="en-US" dirty="0" err="1"/>
              <a:t>sljedeće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(</a:t>
            </a:r>
            <a:r>
              <a:rPr lang="en-US" dirty="0" err="1"/>
              <a:t>elementi</a:t>
            </a:r>
            <a:r>
              <a:rPr lang="en-US" dirty="0"/>
              <a:t>) </a:t>
            </a:r>
            <a:r>
              <a:rPr lang="en-US" dirty="0" err="1"/>
              <a:t>projekta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hr-HR" dirty="0"/>
              <a:t>Element 1. Upravljanje projektom i administracija </a:t>
            </a:r>
          </a:p>
          <a:p>
            <a:r>
              <a:rPr lang="hr-HR" dirty="0"/>
              <a:t>Element 2. Priprema i provedba participativnih umjetničkih i kulturnih aktivnosti usmjerenih na socijalno uključivanje osoba starijih od 54 godine</a:t>
            </a:r>
          </a:p>
          <a:p>
            <a:r>
              <a:rPr lang="hr-HR" dirty="0"/>
              <a:t>Element 3. Promidžba i vidljivost</a:t>
            </a:r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3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projekta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14286" y="1094618"/>
          <a:ext cx="8575524" cy="432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735">
                <a:tc gridSpan="3">
                  <a:txBody>
                    <a:bodyPr/>
                    <a:lstStyle/>
                    <a:p>
                      <a:r>
                        <a:rPr lang="en-US" dirty="0" err="1"/>
                        <a:t>Specifični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cilj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projekta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123">
                <a:tc>
                  <a:txBody>
                    <a:bodyPr/>
                    <a:lstStyle/>
                    <a:p>
                      <a:r>
                        <a:rPr lang="en-US" sz="1600" dirty="0"/>
                        <a:t>Element 1 </a:t>
                      </a:r>
                      <a:r>
                        <a:rPr lang="en-US" sz="1600" dirty="0" err="1"/>
                        <a:t>Upravljanje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projektom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Element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Priprema i provedba participativnih umjetničkih i kulturnih aktivnosti usmjerenih na socijalno uključivanje osoba starijih od 54 godine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/>
                        <a:t>Element 3. Promidžba i vidljivost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735">
                <a:tc>
                  <a:txBody>
                    <a:bodyPr/>
                    <a:lstStyle/>
                    <a:p>
                      <a:r>
                        <a:rPr lang="en-US" sz="1600" dirty="0"/>
                        <a:t>A.1.1. </a:t>
                      </a:r>
                      <a:r>
                        <a:rPr lang="en-US" sz="1600" dirty="0" err="1"/>
                        <a:t>Formirati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projektni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tim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A1.2. </a:t>
                      </a:r>
                      <a:r>
                        <a:rPr lang="en-US" sz="1600" baseline="0" dirty="0" err="1"/>
                        <a:t>Održati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početni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sastanak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A1.3. </a:t>
                      </a:r>
                      <a:r>
                        <a:rPr lang="en-US" sz="1600" baseline="0" dirty="0" err="1"/>
                        <a:t>Pratiti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projektne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aktivnosti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troškove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A1.4. </a:t>
                      </a:r>
                      <a:r>
                        <a:rPr lang="en-US" sz="1600" baseline="0" dirty="0" err="1"/>
                        <a:t>Izvještavati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2.1.</a:t>
                      </a:r>
                    </a:p>
                    <a:p>
                      <a:r>
                        <a:rPr lang="en-US" sz="1600" dirty="0"/>
                        <a:t>2.2.</a:t>
                      </a:r>
                    </a:p>
                    <a:p>
                      <a:r>
                        <a:rPr lang="en-US" sz="1600" dirty="0"/>
                        <a:t>2.3.</a:t>
                      </a:r>
                    </a:p>
                    <a:p>
                      <a:r>
                        <a:rPr lang="en-US" sz="1600" dirty="0"/>
                        <a:t>2.4.</a:t>
                      </a:r>
                    </a:p>
                    <a:p>
                      <a:r>
                        <a:rPr lang="en-US" sz="1600" dirty="0"/>
                        <a:t>2.5.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3.1. </a:t>
                      </a:r>
                      <a:r>
                        <a:rPr lang="en-US" sz="1600" dirty="0" err="1"/>
                        <a:t>Organizirati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početnu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konferenciju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3.2. </a:t>
                      </a:r>
                      <a:r>
                        <a:rPr lang="en-US" sz="1600" baseline="0" dirty="0" err="1"/>
                        <a:t>Osmisliti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vizualni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identitet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projekta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3.3. </a:t>
                      </a:r>
                      <a:r>
                        <a:rPr lang="en-US" sz="1600" baseline="0" dirty="0" err="1"/>
                        <a:t>Izraditi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distribuirati</a:t>
                      </a:r>
                      <a:r>
                        <a:rPr lang="en-US" sz="1600" baseline="0" dirty="0"/>
                        <a:t> promo </a:t>
                      </a:r>
                      <a:r>
                        <a:rPr lang="en-US" sz="1600" baseline="0" dirty="0" err="1"/>
                        <a:t>materijale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3.4. </a:t>
                      </a:r>
                      <a:r>
                        <a:rPr lang="en-US" sz="1600" baseline="0" dirty="0" err="1"/>
                        <a:t>Objavljivati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informacije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na</a:t>
                      </a:r>
                      <a:r>
                        <a:rPr lang="en-US" sz="1600" baseline="0" dirty="0"/>
                        <a:t> internet </a:t>
                      </a:r>
                      <a:r>
                        <a:rPr lang="en-US" sz="1600" baseline="0" dirty="0" err="1"/>
                        <a:t>stranicama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52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slona 2017-08-31 u 19.3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29" y="1047750"/>
            <a:ext cx="86233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slona 2017-08-31 u 19.31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80" y="1442055"/>
            <a:ext cx="87249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ka zaslona 2017-08-31 u 19.3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98" y="1241879"/>
            <a:ext cx="85979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4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Široki zaslon</PresentationFormat>
  <Paragraphs>93</Paragraphs>
  <Slides>17</Slides>
  <Notes>3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Tahoma</vt:lpstr>
      <vt:lpstr>Tema sustava Office</vt:lpstr>
      <vt:lpstr>Visio</vt:lpstr>
      <vt:lpstr>PowerPoint prezentacija</vt:lpstr>
      <vt:lpstr>Kako izraditi kvalitetan projekt?</vt:lpstr>
      <vt:lpstr>Što je pristup logičke matrice (PLM)?</vt:lpstr>
      <vt:lpstr>Prikaz faza PLM-a</vt:lpstr>
      <vt:lpstr>Vježba</vt:lpstr>
      <vt:lpstr>Struktura projekta</vt:lpstr>
      <vt:lpstr>PowerPoint prezentacija</vt:lpstr>
      <vt:lpstr>PowerPoint prezentacija</vt:lpstr>
      <vt:lpstr>PowerPoint prezentacija</vt:lpstr>
      <vt:lpstr>Strateški pristup projektima</vt:lpstr>
      <vt:lpstr>www.strukturnifondovi.hr</vt:lpstr>
      <vt:lpstr>1. korak – proučavanje strateških dokumenata na referentnim stranicama</vt:lpstr>
      <vt:lpstr>2. korak – pregled natječaja u najavi</vt:lpstr>
      <vt:lpstr>3. korak – savjetovanje o dokumentaciji</vt:lpstr>
      <vt:lpstr>4. korak –  pregled objavljenih natječaja </vt:lpstr>
      <vt:lpstr>Vježba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Miroslav Katić</dc:creator>
  <cp:lastModifiedBy>Miroslav Katić</cp:lastModifiedBy>
  <cp:revision>1</cp:revision>
  <dcterms:created xsi:type="dcterms:W3CDTF">2017-09-01T12:14:49Z</dcterms:created>
  <dcterms:modified xsi:type="dcterms:W3CDTF">2017-09-01T12:15:07Z</dcterms:modified>
</cp:coreProperties>
</file>